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2"/>
  </p:notesMasterIdLst>
  <p:handoutMasterIdLst>
    <p:handoutMasterId r:id="rId33"/>
  </p:handoutMasterIdLst>
  <p:sldIdLst>
    <p:sldId id="260" r:id="rId2"/>
    <p:sldId id="258" r:id="rId3"/>
    <p:sldId id="261" r:id="rId4"/>
    <p:sldId id="262" r:id="rId5"/>
    <p:sldId id="263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5" r:id="rId16"/>
    <p:sldId id="276" r:id="rId17"/>
    <p:sldId id="277" r:id="rId18"/>
    <p:sldId id="278" r:id="rId19"/>
    <p:sldId id="279" r:id="rId20"/>
    <p:sldId id="273" r:id="rId21"/>
    <p:sldId id="380" r:id="rId22"/>
    <p:sldId id="381" r:id="rId23"/>
    <p:sldId id="274" r:id="rId24"/>
    <p:sldId id="382" r:id="rId25"/>
    <p:sldId id="383" r:id="rId26"/>
    <p:sldId id="386" r:id="rId27"/>
    <p:sldId id="384" r:id="rId28"/>
    <p:sldId id="387" r:id="rId29"/>
    <p:sldId id="385" r:id="rId30"/>
    <p:sldId id="388" r:id="rId31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C695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608"/>
    <p:restoredTop sz="94624"/>
  </p:normalViewPr>
  <p:slideViewPr>
    <p:cSldViewPr snapToGrid="0" snapToObjects="1">
      <p:cViewPr varScale="1">
        <p:scale>
          <a:sx n="90" d="100"/>
          <a:sy n="90" d="100"/>
        </p:scale>
        <p:origin x="79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05" d="100"/>
          <a:sy n="105" d="100"/>
        </p:scale>
        <p:origin x="4064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2EB5D658-ABD6-7B48-86A2-396251DA469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9C03B90E-1727-1248-AACB-75EB0EF07D0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AC91EC-C4A1-B841-8ED3-3C57D92B4FA7}" type="datetimeFigureOut">
              <a:rPr kumimoji="1" lang="zh-TW" altLang="en-US" smtClean="0"/>
              <a:t>2019/11/17</a:t>
            </a:fld>
            <a:endParaRPr kumimoji="1"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235B783D-9CBA-6E46-8620-1625AEE4CAD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9E5A9A3-D806-CF45-B41E-93E596135BB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D86411-6253-804D-A973-E4C14F3D19CC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261652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602459-F30E-2E4D-854E-1B95D7AF366E}" type="datetimeFigureOut">
              <a:rPr kumimoji="1" lang="zh-TW" altLang="en-US" smtClean="0"/>
              <a:t>2019/11/17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C98148-9460-9640-A72F-BAEACD46200B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601523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D96BD1-4AA6-8D40-95E7-7A90603EED21}" type="slidenum">
              <a:rPr kumimoji="1" lang="zh-TW" altLang="en-US" smtClean="0"/>
              <a:t>18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334418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4D34E86B-6F2D-E243-BEDA-168AD2A207D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7620"/>
            <a:ext cx="12192001" cy="685800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14F1121C-9540-654B-AB79-31F26D8383DA}"/>
              </a:ext>
            </a:extLst>
          </p:cNvPr>
          <p:cNvSpPr/>
          <p:nvPr userDrawn="1"/>
        </p:nvSpPr>
        <p:spPr>
          <a:xfrm>
            <a:off x="0" y="7620"/>
            <a:ext cx="12192001" cy="6858000"/>
          </a:xfrm>
          <a:prstGeom prst="rect">
            <a:avLst/>
          </a:prstGeom>
          <a:solidFill>
            <a:schemeClr val="bg1">
              <a:alpha val="6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19" name="圓角矩形 18">
            <a:extLst>
              <a:ext uri="{FF2B5EF4-FFF2-40B4-BE49-F238E27FC236}">
                <a16:creationId xmlns:a16="http://schemas.microsoft.com/office/drawing/2014/main" id="{35119422-8B13-FA42-AB48-3439C12DF7C6}"/>
              </a:ext>
            </a:extLst>
          </p:cNvPr>
          <p:cNvSpPr/>
          <p:nvPr userDrawn="1"/>
        </p:nvSpPr>
        <p:spPr>
          <a:xfrm>
            <a:off x="3323164" y="2914357"/>
            <a:ext cx="5545671" cy="1044525"/>
          </a:xfrm>
          <a:prstGeom prst="roundRect">
            <a:avLst/>
          </a:prstGeom>
          <a:solidFill>
            <a:schemeClr val="tx1">
              <a:alpha val="69000"/>
            </a:schemeClr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3CB2F0D9-7F1B-9046-8B8F-11F257076B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36840" y="2973724"/>
            <a:ext cx="5718315" cy="925789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kumimoji="1" lang="zh-TW" altLang="en-US" dirty="0"/>
              <a:t>按一下以編輯母片標題樣式</a:t>
            </a:r>
          </a:p>
        </p:txBody>
      </p:sp>
      <p:sp>
        <p:nvSpPr>
          <p:cNvPr id="21" name="副標題 2">
            <a:extLst>
              <a:ext uri="{FF2B5EF4-FFF2-40B4-BE49-F238E27FC236}">
                <a16:creationId xmlns:a16="http://schemas.microsoft.com/office/drawing/2014/main" id="{E4EC5D1D-376E-1A47-9530-6F1DDA7ADC21}"/>
              </a:ext>
            </a:extLst>
          </p:cNvPr>
          <p:cNvSpPr txBox="1">
            <a:spLocks/>
          </p:cNvSpPr>
          <p:nvPr userDrawn="1"/>
        </p:nvSpPr>
        <p:spPr>
          <a:xfrm>
            <a:off x="3909388" y="2440590"/>
            <a:ext cx="4373217" cy="4737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0" kern="120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0" kern="120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kern="120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kern="120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kern="120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20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C/C++ </a:t>
            </a:r>
            <a:r>
              <a:rPr kumimoji="1" lang="zh-CN" altLang="en-US" sz="20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基礎程式設計班</a:t>
            </a:r>
            <a:endParaRPr kumimoji="1" lang="zh-TW" altLang="en-US" sz="20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5" name="副標題 2">
            <a:extLst>
              <a:ext uri="{FF2B5EF4-FFF2-40B4-BE49-F238E27FC236}">
                <a16:creationId xmlns:a16="http://schemas.microsoft.com/office/drawing/2014/main" id="{42528D70-C121-4E4E-B6C1-9DF74881616A}"/>
              </a:ext>
            </a:extLst>
          </p:cNvPr>
          <p:cNvSpPr txBox="1">
            <a:spLocks/>
          </p:cNvSpPr>
          <p:nvPr userDrawn="1"/>
        </p:nvSpPr>
        <p:spPr>
          <a:xfrm>
            <a:off x="3909388" y="4018249"/>
            <a:ext cx="4373217" cy="4737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0" kern="120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0" kern="120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kern="120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kern="120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kern="120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zh-TW" altLang="en-US" sz="20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李耕銘</a:t>
            </a:r>
          </a:p>
        </p:txBody>
      </p:sp>
      <p:sp>
        <p:nvSpPr>
          <p:cNvPr id="26" name="副標題 2">
            <a:extLst>
              <a:ext uri="{FF2B5EF4-FFF2-40B4-BE49-F238E27FC236}">
                <a16:creationId xmlns:a16="http://schemas.microsoft.com/office/drawing/2014/main" id="{22E917E6-8048-C047-8C75-1C425C25C051}"/>
              </a:ext>
            </a:extLst>
          </p:cNvPr>
          <p:cNvSpPr txBox="1">
            <a:spLocks/>
          </p:cNvSpPr>
          <p:nvPr userDrawn="1"/>
        </p:nvSpPr>
        <p:spPr>
          <a:xfrm>
            <a:off x="0" y="6593147"/>
            <a:ext cx="1016000" cy="2648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0" kern="120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0" kern="120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kern="120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kern="120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kern="120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kumimoji="1" lang="en-US" altLang="zh-TW" sz="10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C/C++</a:t>
            </a:r>
            <a:r>
              <a:rPr kumimoji="1" lang="zh-CN" altLang="en-US" sz="10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基礎班</a:t>
            </a:r>
            <a:endParaRPr kumimoji="1" lang="zh-TW" altLang="en-US" sz="10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7" name="副標題 2">
            <a:extLst>
              <a:ext uri="{FF2B5EF4-FFF2-40B4-BE49-F238E27FC236}">
                <a16:creationId xmlns:a16="http://schemas.microsoft.com/office/drawing/2014/main" id="{34DD03F9-5E37-B049-B590-3CE9DE2ECC00}"/>
              </a:ext>
            </a:extLst>
          </p:cNvPr>
          <p:cNvSpPr txBox="1">
            <a:spLocks/>
          </p:cNvSpPr>
          <p:nvPr userDrawn="1"/>
        </p:nvSpPr>
        <p:spPr>
          <a:xfrm>
            <a:off x="11536218" y="6593147"/>
            <a:ext cx="655782" cy="2572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0" kern="120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0" kern="120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kern="120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kern="120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kern="120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kumimoji="1" lang="zh-TW" altLang="en-US" sz="10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李耕銘</a:t>
            </a:r>
          </a:p>
        </p:txBody>
      </p:sp>
    </p:spTree>
    <p:extLst>
      <p:ext uri="{BB962C8B-B14F-4D97-AF65-F5344CB8AC3E}">
        <p14:creationId xmlns:p14="http://schemas.microsoft.com/office/powerpoint/2010/main" val="510080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不規則四邊形 6">
            <a:extLst>
              <a:ext uri="{FF2B5EF4-FFF2-40B4-BE49-F238E27FC236}">
                <a16:creationId xmlns:a16="http://schemas.microsoft.com/office/drawing/2014/main" id="{24CF1513-15C3-B04D-B9CD-510F779D2FFB}"/>
              </a:ext>
            </a:extLst>
          </p:cNvPr>
          <p:cNvSpPr/>
          <p:nvPr userDrawn="1"/>
        </p:nvSpPr>
        <p:spPr>
          <a:xfrm>
            <a:off x="2852524" y="-234567"/>
            <a:ext cx="6486950" cy="1118821"/>
          </a:xfrm>
          <a:prstGeom prst="trapezoid">
            <a:avLst/>
          </a:prstGeom>
          <a:solidFill>
            <a:srgbClr val="9449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3E6672EC-3E32-804B-81DE-E0E79CACD3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9281" y="294680"/>
            <a:ext cx="5673436" cy="519129"/>
          </a:xfrm>
        </p:spPr>
        <p:txBody>
          <a:bodyPr>
            <a:normAutofit/>
          </a:bodyPr>
          <a:lstStyle>
            <a:lvl1pPr algn="ctr">
              <a:defRPr sz="3200">
                <a:solidFill>
                  <a:schemeClr val="bg1"/>
                </a:solidFill>
              </a:defRPr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11" name="日期版面配置區 3">
            <a:extLst>
              <a:ext uri="{FF2B5EF4-FFF2-40B4-BE49-F238E27FC236}">
                <a16:creationId xmlns:a16="http://schemas.microsoft.com/office/drawing/2014/main" id="{38602847-999E-6948-B821-D2BCE0F8C83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567055"/>
            <a:ext cx="1087574" cy="283325"/>
          </a:xfrm>
        </p:spPr>
        <p:txBody>
          <a:bodyPr/>
          <a:lstStyle>
            <a:lvl1pPr>
              <a:defRPr sz="10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kumimoji="1" lang="en-US" altLang="zh-TW" dirty="0"/>
              <a:t>C/C++</a:t>
            </a:r>
            <a:r>
              <a:rPr kumimoji="1" lang="zh-CN" altLang="en-US" dirty="0"/>
              <a:t>基礎班</a:t>
            </a:r>
            <a:endParaRPr kumimoji="1" lang="zh-TW" altLang="en-US" dirty="0"/>
          </a:p>
        </p:txBody>
      </p:sp>
      <p:sp>
        <p:nvSpPr>
          <p:cNvPr id="12" name="頁尾版面配置區 4">
            <a:extLst>
              <a:ext uri="{FF2B5EF4-FFF2-40B4-BE49-F238E27FC236}">
                <a16:creationId xmlns:a16="http://schemas.microsoft.com/office/drawing/2014/main" id="{06030124-45C4-7B4E-8113-DC9B64E5D7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104418" y="6567053"/>
            <a:ext cx="1087582" cy="283326"/>
          </a:xfrm>
        </p:spPr>
        <p:txBody>
          <a:bodyPr/>
          <a:lstStyle>
            <a:lvl1pPr algn="r">
              <a:defRPr sz="10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zh-TW" altLang="en-US"/>
              <a:t>李耕銘</a:t>
            </a:r>
            <a:endParaRPr lang="zh-TW" altLang="en-US" dirty="0"/>
          </a:p>
        </p:txBody>
      </p:sp>
      <p:sp>
        <p:nvSpPr>
          <p:cNvPr id="13" name="投影片編號版面配置區 5">
            <a:extLst>
              <a:ext uri="{FF2B5EF4-FFF2-40B4-BE49-F238E27FC236}">
                <a16:creationId xmlns:a16="http://schemas.microsoft.com/office/drawing/2014/main" id="{3B1320D4-2408-E54A-BF94-5DCC883F5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396" y="6567053"/>
            <a:ext cx="2743200" cy="283325"/>
          </a:xfrm>
        </p:spPr>
        <p:txBody>
          <a:bodyPr/>
          <a:lstStyle>
            <a:lvl1pPr algn="ctr">
              <a:defRPr sz="10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CB1D266-F5FF-F54B-8E1B-C541C89041A5}" type="slidenum">
              <a:rPr kumimoji="1" lang="zh-TW" altLang="en-US" smtClean="0"/>
              <a:pPr/>
              <a:t>‹#›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979270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不規則四邊形 6">
            <a:extLst>
              <a:ext uri="{FF2B5EF4-FFF2-40B4-BE49-F238E27FC236}">
                <a16:creationId xmlns:a16="http://schemas.microsoft.com/office/drawing/2014/main" id="{24CF1513-15C3-B04D-B9CD-510F779D2FFB}"/>
              </a:ext>
            </a:extLst>
          </p:cNvPr>
          <p:cNvSpPr/>
          <p:nvPr userDrawn="1"/>
        </p:nvSpPr>
        <p:spPr>
          <a:xfrm>
            <a:off x="2852524" y="-234567"/>
            <a:ext cx="6486950" cy="1118821"/>
          </a:xfrm>
          <a:prstGeom prst="trapezoid">
            <a:avLst/>
          </a:prstGeom>
          <a:solidFill>
            <a:srgbClr val="9449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3E6672EC-3E32-804B-81DE-E0E79CACD3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9281" y="294680"/>
            <a:ext cx="5673436" cy="519129"/>
          </a:xfrm>
        </p:spPr>
        <p:txBody>
          <a:bodyPr>
            <a:normAutofit/>
          </a:bodyPr>
          <a:lstStyle>
            <a:lvl1pPr algn="ctr">
              <a:defRPr sz="3200">
                <a:solidFill>
                  <a:schemeClr val="bg1"/>
                </a:solidFill>
              </a:defRPr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11" name="日期版面配置區 3">
            <a:extLst>
              <a:ext uri="{FF2B5EF4-FFF2-40B4-BE49-F238E27FC236}">
                <a16:creationId xmlns:a16="http://schemas.microsoft.com/office/drawing/2014/main" id="{38602847-999E-6948-B821-D2BCE0F8C83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567055"/>
            <a:ext cx="1087574" cy="283325"/>
          </a:xfrm>
        </p:spPr>
        <p:txBody>
          <a:bodyPr/>
          <a:lstStyle>
            <a:lvl1pPr>
              <a:defRPr sz="10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kumimoji="1" lang="en-US" altLang="zh-TW"/>
              <a:t>C/C++</a:t>
            </a:r>
            <a:r>
              <a:rPr kumimoji="1" lang="zh-CN" altLang="en-US"/>
              <a:t>基礎班</a:t>
            </a:r>
            <a:endParaRPr kumimoji="1" lang="zh-TW" altLang="en-US" dirty="0"/>
          </a:p>
        </p:txBody>
      </p:sp>
      <p:sp>
        <p:nvSpPr>
          <p:cNvPr id="12" name="頁尾版面配置區 4">
            <a:extLst>
              <a:ext uri="{FF2B5EF4-FFF2-40B4-BE49-F238E27FC236}">
                <a16:creationId xmlns:a16="http://schemas.microsoft.com/office/drawing/2014/main" id="{06030124-45C4-7B4E-8113-DC9B64E5D7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104418" y="6567053"/>
            <a:ext cx="1087582" cy="283326"/>
          </a:xfrm>
        </p:spPr>
        <p:txBody>
          <a:bodyPr/>
          <a:lstStyle>
            <a:lvl1pPr algn="r">
              <a:defRPr sz="10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zh-TW" altLang="en-US"/>
              <a:t>李耕銘</a:t>
            </a:r>
            <a:endParaRPr lang="zh-TW" altLang="en-US" dirty="0"/>
          </a:p>
        </p:txBody>
      </p:sp>
      <p:sp>
        <p:nvSpPr>
          <p:cNvPr id="13" name="投影片編號版面配置區 5">
            <a:extLst>
              <a:ext uri="{FF2B5EF4-FFF2-40B4-BE49-F238E27FC236}">
                <a16:creationId xmlns:a16="http://schemas.microsoft.com/office/drawing/2014/main" id="{3B1320D4-2408-E54A-BF94-5DCC883F5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396" y="6567053"/>
            <a:ext cx="2743200" cy="283325"/>
          </a:xfrm>
        </p:spPr>
        <p:txBody>
          <a:bodyPr/>
          <a:lstStyle>
            <a:lvl1pPr algn="ctr">
              <a:defRPr sz="10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CB1D266-F5FF-F54B-8E1B-C541C89041A5}" type="slidenum">
              <a:rPr kumimoji="1" lang="zh-TW" altLang="en-US" smtClean="0"/>
              <a:pPr/>
              <a:t>‹#›</a:t>
            </a:fld>
            <a:endParaRPr kumimoji="1" lang="zh-TW" altLang="en-US" dirty="0"/>
          </a:p>
        </p:txBody>
      </p:sp>
      <p:sp>
        <p:nvSpPr>
          <p:cNvPr id="14" name="六邊形 13">
            <a:extLst>
              <a:ext uri="{FF2B5EF4-FFF2-40B4-BE49-F238E27FC236}">
                <a16:creationId xmlns:a16="http://schemas.microsoft.com/office/drawing/2014/main" id="{B0393090-B2A1-0145-89EB-CB3B8FCED2A6}"/>
              </a:ext>
            </a:extLst>
          </p:cNvPr>
          <p:cNvSpPr/>
          <p:nvPr userDrawn="1"/>
        </p:nvSpPr>
        <p:spPr>
          <a:xfrm>
            <a:off x="971310" y="2009668"/>
            <a:ext cx="2552683" cy="2200589"/>
          </a:xfrm>
          <a:prstGeom prst="hexagon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5" name="六邊形 14">
            <a:extLst>
              <a:ext uri="{FF2B5EF4-FFF2-40B4-BE49-F238E27FC236}">
                <a16:creationId xmlns:a16="http://schemas.microsoft.com/office/drawing/2014/main" id="{B9A8EEFE-B3E8-AE44-9946-BBDD6A6228AA}"/>
              </a:ext>
            </a:extLst>
          </p:cNvPr>
          <p:cNvSpPr/>
          <p:nvPr userDrawn="1"/>
        </p:nvSpPr>
        <p:spPr>
          <a:xfrm>
            <a:off x="4781311" y="2009668"/>
            <a:ext cx="2552683" cy="2200589"/>
          </a:xfrm>
          <a:prstGeom prst="hexagon">
            <a:avLst/>
          </a:prstGeom>
          <a:solidFill>
            <a:srgbClr val="505E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6" name="六邊形 15">
            <a:extLst>
              <a:ext uri="{FF2B5EF4-FFF2-40B4-BE49-F238E27FC236}">
                <a16:creationId xmlns:a16="http://schemas.microsoft.com/office/drawing/2014/main" id="{4EC8E579-86DE-6E4C-A2A2-F582BDB0D47A}"/>
              </a:ext>
            </a:extLst>
          </p:cNvPr>
          <p:cNvSpPr/>
          <p:nvPr userDrawn="1"/>
        </p:nvSpPr>
        <p:spPr>
          <a:xfrm>
            <a:off x="8591312" y="2009668"/>
            <a:ext cx="2552683" cy="2200589"/>
          </a:xfrm>
          <a:prstGeom prst="hexagon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7" name="六邊形 16">
            <a:extLst>
              <a:ext uri="{FF2B5EF4-FFF2-40B4-BE49-F238E27FC236}">
                <a16:creationId xmlns:a16="http://schemas.microsoft.com/office/drawing/2014/main" id="{5F1403AE-2621-124E-A62B-223A3549C35B}"/>
              </a:ext>
            </a:extLst>
          </p:cNvPr>
          <p:cNvSpPr/>
          <p:nvPr userDrawn="1"/>
        </p:nvSpPr>
        <p:spPr>
          <a:xfrm>
            <a:off x="2852524" y="4010965"/>
            <a:ext cx="2552683" cy="2200589"/>
          </a:xfrm>
          <a:prstGeom prst="hexagon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8" name="六邊形 17">
            <a:extLst>
              <a:ext uri="{FF2B5EF4-FFF2-40B4-BE49-F238E27FC236}">
                <a16:creationId xmlns:a16="http://schemas.microsoft.com/office/drawing/2014/main" id="{DA14FFD2-A2E8-0344-AD03-26FC67EB2C94}"/>
              </a:ext>
            </a:extLst>
          </p:cNvPr>
          <p:cNvSpPr/>
          <p:nvPr userDrawn="1"/>
        </p:nvSpPr>
        <p:spPr>
          <a:xfrm>
            <a:off x="6662525" y="4010965"/>
            <a:ext cx="2552683" cy="2200589"/>
          </a:xfrm>
          <a:prstGeom prst="hexagon">
            <a:avLst/>
          </a:prstGeom>
          <a:solidFill>
            <a:srgbClr val="6C7D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CC65A1F-124A-9F4F-A907-678ADA4141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4933" y="2665029"/>
            <a:ext cx="2625436" cy="889865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zh-TW" altLang="en-US" dirty="0"/>
              <a:t>按一下以編輯母片文字樣式</a:t>
            </a:r>
          </a:p>
        </p:txBody>
      </p:sp>
      <p:sp>
        <p:nvSpPr>
          <p:cNvPr id="19" name="內容版面配置區 2">
            <a:extLst>
              <a:ext uri="{FF2B5EF4-FFF2-40B4-BE49-F238E27FC236}">
                <a16:creationId xmlns:a16="http://schemas.microsoft.com/office/drawing/2014/main" id="{884F36E5-A6B3-374A-9B42-97F0B5B254AD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781311" y="2663044"/>
            <a:ext cx="2625436" cy="889865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zh-TW" altLang="en-US" dirty="0"/>
              <a:t>按一下以編輯母片文字樣式</a:t>
            </a:r>
          </a:p>
        </p:txBody>
      </p:sp>
      <p:sp>
        <p:nvSpPr>
          <p:cNvPr id="20" name="內容版面配置區 2">
            <a:extLst>
              <a:ext uri="{FF2B5EF4-FFF2-40B4-BE49-F238E27FC236}">
                <a16:creationId xmlns:a16="http://schemas.microsoft.com/office/drawing/2014/main" id="{A11D1336-EA1B-0E4F-AA84-692ECD532263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555826" y="2663043"/>
            <a:ext cx="2625436" cy="889865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zh-TW" altLang="en-US" dirty="0"/>
              <a:t>按一下以編輯母片文字樣式</a:t>
            </a:r>
          </a:p>
        </p:txBody>
      </p:sp>
      <p:sp>
        <p:nvSpPr>
          <p:cNvPr id="21" name="內容版面配置區 2">
            <a:extLst>
              <a:ext uri="{FF2B5EF4-FFF2-40B4-BE49-F238E27FC236}">
                <a16:creationId xmlns:a16="http://schemas.microsoft.com/office/drawing/2014/main" id="{792F5933-4C2D-BC40-9B22-4BDA7EA1B99A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626148" y="4668313"/>
            <a:ext cx="2625436" cy="889865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zh-TW" altLang="en-US" dirty="0"/>
              <a:t>按一下以編輯母片文字樣式</a:t>
            </a:r>
          </a:p>
        </p:txBody>
      </p:sp>
      <p:sp>
        <p:nvSpPr>
          <p:cNvPr id="22" name="內容版面配置區 2">
            <a:extLst>
              <a:ext uri="{FF2B5EF4-FFF2-40B4-BE49-F238E27FC236}">
                <a16:creationId xmlns:a16="http://schemas.microsoft.com/office/drawing/2014/main" id="{8EEBCB5C-FF6A-FA4C-931F-E99E5A81E7F9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2816147" y="4664341"/>
            <a:ext cx="2625436" cy="889865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zh-TW" altLang="en-US" dirty="0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1588104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>
            <a:extLst>
              <a:ext uri="{FF2B5EF4-FFF2-40B4-BE49-F238E27FC236}">
                <a16:creationId xmlns:a16="http://schemas.microsoft.com/office/drawing/2014/main" id="{F73A3976-B3EB-BF49-B188-4664AFB82B5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6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2" y="-37"/>
            <a:ext cx="12192001" cy="6858001"/>
          </a:xfrm>
          <a:prstGeom prst="rect">
            <a:avLst/>
          </a:prstGeom>
        </p:spPr>
      </p:pic>
      <p:sp>
        <p:nvSpPr>
          <p:cNvPr id="12" name="圓角矩形 11">
            <a:extLst>
              <a:ext uri="{FF2B5EF4-FFF2-40B4-BE49-F238E27FC236}">
                <a16:creationId xmlns:a16="http://schemas.microsoft.com/office/drawing/2014/main" id="{B96CB55C-50BC-874A-A318-2D960378A053}"/>
              </a:ext>
            </a:extLst>
          </p:cNvPr>
          <p:cNvSpPr/>
          <p:nvPr userDrawn="1"/>
        </p:nvSpPr>
        <p:spPr>
          <a:xfrm>
            <a:off x="3323164" y="2914357"/>
            <a:ext cx="5545671" cy="1044525"/>
          </a:xfrm>
          <a:prstGeom prst="roundRect">
            <a:avLst/>
          </a:prstGeom>
          <a:solidFill>
            <a:schemeClr val="bg1">
              <a:alpha val="82000"/>
            </a:schemeClr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3CB2F0D9-7F1B-9046-8B8F-11F257076B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36840" y="2973724"/>
            <a:ext cx="5718315" cy="925789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r>
              <a:rPr kumimoji="1" lang="zh-TW" altLang="en-US" dirty="0"/>
              <a:t>按一下以編輯母片標題樣式</a:t>
            </a:r>
          </a:p>
        </p:txBody>
      </p:sp>
      <p:sp>
        <p:nvSpPr>
          <p:cNvPr id="13" name="日期版面配置區 3">
            <a:extLst>
              <a:ext uri="{FF2B5EF4-FFF2-40B4-BE49-F238E27FC236}">
                <a16:creationId xmlns:a16="http://schemas.microsoft.com/office/drawing/2014/main" id="{9ADCCBDC-D9F7-9A4A-84D1-13159593E4F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567055"/>
            <a:ext cx="1087574" cy="283325"/>
          </a:xfrm>
        </p:spPr>
        <p:txBody>
          <a:bodyPr/>
          <a:lstStyle>
            <a:lvl1pPr>
              <a:defRPr sz="1050"/>
            </a:lvl1pPr>
          </a:lstStyle>
          <a:p>
            <a:r>
              <a:rPr kumimoji="1" lang="en-US" altLang="zh-TW">
                <a:solidFill>
                  <a:schemeClr val="bg1"/>
                </a:solidFill>
              </a:rPr>
              <a:t>C/C++</a:t>
            </a:r>
            <a:r>
              <a:rPr kumimoji="1" lang="zh-CN" altLang="en-US">
                <a:solidFill>
                  <a:schemeClr val="bg1"/>
                </a:solidFill>
              </a:rPr>
              <a:t>基礎班</a:t>
            </a:r>
            <a:endParaRPr kumimoji="1" lang="zh-TW" altLang="en-US" dirty="0">
              <a:solidFill>
                <a:schemeClr val="bg1"/>
              </a:solidFill>
            </a:endParaRPr>
          </a:p>
        </p:txBody>
      </p:sp>
      <p:sp>
        <p:nvSpPr>
          <p:cNvPr id="14" name="頁尾版面配置區 4">
            <a:extLst>
              <a:ext uri="{FF2B5EF4-FFF2-40B4-BE49-F238E27FC236}">
                <a16:creationId xmlns:a16="http://schemas.microsoft.com/office/drawing/2014/main" id="{B27014A2-AF13-2944-A2A2-6CC3BFADBD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104418" y="6567053"/>
            <a:ext cx="1087582" cy="283326"/>
          </a:xfrm>
        </p:spPr>
        <p:txBody>
          <a:bodyPr/>
          <a:lstStyle>
            <a:lvl1pPr algn="r">
              <a:defRPr sz="1050"/>
            </a:lvl1pPr>
          </a:lstStyle>
          <a:p>
            <a:r>
              <a:rPr lang="zh-TW" altLang="en-US" dirty="0">
                <a:solidFill>
                  <a:schemeClr val="bg1"/>
                </a:solidFill>
              </a:rPr>
              <a:t>李耕銘</a:t>
            </a:r>
          </a:p>
        </p:txBody>
      </p:sp>
      <p:sp>
        <p:nvSpPr>
          <p:cNvPr id="15" name="投影片編號版面配置區 5">
            <a:extLst>
              <a:ext uri="{FF2B5EF4-FFF2-40B4-BE49-F238E27FC236}">
                <a16:creationId xmlns:a16="http://schemas.microsoft.com/office/drawing/2014/main" id="{4BBCB06F-71FB-0C4A-9B5D-F198EFBB1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396" y="6567053"/>
            <a:ext cx="2743200" cy="283325"/>
          </a:xfrm>
        </p:spPr>
        <p:txBody>
          <a:bodyPr/>
          <a:lstStyle>
            <a:lvl1pPr algn="ctr">
              <a:defRPr sz="1050">
                <a:solidFill>
                  <a:schemeClr val="bg1"/>
                </a:solidFill>
              </a:defRPr>
            </a:lvl1pPr>
          </a:lstStyle>
          <a:p>
            <a:fld id="{8CB1D266-F5FF-F54B-8E1B-C541C89041A5}" type="slidenum">
              <a:rPr kumimoji="1" lang="zh-TW" altLang="en-US" smtClean="0"/>
              <a:pPr/>
              <a:t>‹#›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046423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2_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175952A-5CFD-864C-9983-77A1C2C6B7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E17B01D4-C057-F54D-8C6B-B7CEAC6FAF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346DB5B-F4DA-8B4F-82F2-87E96F636A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1B972-F5CB-E348-80D4-8B3159F9519E}" type="datetimeFigureOut">
              <a:rPr kumimoji="1" lang="zh-TW" altLang="en-US" smtClean="0"/>
              <a:t>2019/11/17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B293C1B-91C7-B943-BA76-1D5A909F70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CD05C8D-F07C-C649-AA8D-823FA5904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BBEA5-D2EB-A647-8947-EE71B37EA228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755584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2_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5B976C-3F49-CC4B-99E8-ADA6C1AD2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3D37CD8-56C2-7949-A0DA-7B4F00BF51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007A2FE-94E1-8C4A-8725-C2843B18D4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1B972-F5CB-E348-80D4-8B3159F9519E}" type="datetimeFigureOut">
              <a:rPr kumimoji="1" lang="zh-TW" altLang="en-US" smtClean="0"/>
              <a:t>2019/11/17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210C6DF-5D62-C34E-8B9E-595572DEF1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B4B2AD0-7D95-3140-A414-A0D0693EEB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BBEA5-D2EB-A647-8947-EE71B37EA228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2890859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07E7F1EE-BFB5-1240-A7E3-22E25FC448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9E99830-7870-9644-A9BA-F1B2661B2C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B7240F6-FCE4-BF40-873E-54EDC3A83B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>
                <a:solidFill>
                  <a:schemeClr val="tx1">
                    <a:tint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fld id="{948DC505-B527-874C-B430-CFEF89FA24F0}" type="datetimeFigureOut">
              <a:rPr kumimoji="1" lang="zh-TW" altLang="en-US" smtClean="0"/>
              <a:pPr/>
              <a:t>2019/11/17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83D23A4-79CB-E540-BDD0-34B9A2D6CE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>
                <a:solidFill>
                  <a:schemeClr val="tx1">
                    <a:tint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F8B2A79-7452-D347-ABDA-9E61E36514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tx1">
                    <a:tint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fld id="{8CB1D266-F5FF-F54B-8E1B-C541C89041A5}" type="slidenum">
              <a:rPr kumimoji="1" lang="zh-TW" altLang="en-US" smtClean="0"/>
              <a:pPr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166871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50" r:id="rId3"/>
    <p:sldLayoutId id="2147483660" r:id="rId4"/>
    <p:sldLayoutId id="2147483662" r:id="rId5"/>
    <p:sldLayoutId id="2147483663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Microsoft JhengHei" panose="020B0604030504040204" pitchFamily="34" charset="-120"/>
          <a:ea typeface="Microsoft JhengHei" panose="020B0604030504040204" pitchFamily="34" charset="-12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kern="1200">
          <a:solidFill>
            <a:schemeClr val="tx1"/>
          </a:solidFill>
          <a:latin typeface="Microsoft JhengHei" panose="020B0604030504040204" pitchFamily="34" charset="-120"/>
          <a:ea typeface="Microsoft JhengHei" panose="020B0604030504040204" pitchFamily="34" charset="-12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kern="1200">
          <a:solidFill>
            <a:schemeClr val="tx1"/>
          </a:solidFill>
          <a:latin typeface="Microsoft JhengHei" panose="020B0604030504040204" pitchFamily="34" charset="-120"/>
          <a:ea typeface="Microsoft JhengHei" panose="020B0604030504040204" pitchFamily="34" charset="-12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kern="1200">
          <a:solidFill>
            <a:schemeClr val="tx1"/>
          </a:solidFill>
          <a:latin typeface="Microsoft JhengHei" panose="020B0604030504040204" pitchFamily="34" charset="-120"/>
          <a:ea typeface="Microsoft JhengHei" panose="020B0604030504040204" pitchFamily="34" charset="-12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Microsoft JhengHei" panose="020B0604030504040204" pitchFamily="34" charset="-120"/>
          <a:ea typeface="Microsoft JhengHei" panose="020B0604030504040204" pitchFamily="34" charset="-12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Microsoft JhengHei" panose="020B0604030504040204" pitchFamily="34" charset="-120"/>
          <a:ea typeface="Microsoft JhengHei" panose="020B0604030504040204" pitchFamily="34" charset="-12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07/relationships/hdphoto" Target="../media/hdphoto3.wdp"/><Relationship Id="rId7" Type="http://schemas.microsoft.com/office/2007/relationships/hdphoto" Target="../media/hdphoto5.wdp"/><Relationship Id="rId12" Type="http://schemas.microsoft.com/office/2007/relationships/hdphoto" Target="../media/hdphoto7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11" Type="http://schemas.openxmlformats.org/officeDocument/2006/relationships/image" Target="../media/image8.png"/><Relationship Id="rId5" Type="http://schemas.microsoft.com/office/2007/relationships/hdphoto" Target="../media/hdphoto4.wdp"/><Relationship Id="rId10" Type="http://schemas.microsoft.com/office/2007/relationships/hdphoto" Target="../media/hdphoto6.wdp"/><Relationship Id="rId4" Type="http://schemas.openxmlformats.org/officeDocument/2006/relationships/image" Target="../media/image4.png"/><Relationship Id="rId9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5" Type="http://schemas.microsoft.com/office/2007/relationships/hdphoto" Target="../media/hdphoto10.wdp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B202E2EA-8EE7-1440-80F2-9DEA53DC74DB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7620"/>
            <a:ext cx="12192001" cy="6858000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37B2624C-F86C-8342-8785-FB58CB6630A7}"/>
              </a:ext>
            </a:extLst>
          </p:cNvPr>
          <p:cNvSpPr/>
          <p:nvPr/>
        </p:nvSpPr>
        <p:spPr>
          <a:xfrm>
            <a:off x="0" y="7620"/>
            <a:ext cx="12192001" cy="6858000"/>
          </a:xfrm>
          <a:prstGeom prst="rect">
            <a:avLst/>
          </a:prstGeom>
          <a:solidFill>
            <a:schemeClr val="bg1">
              <a:alpha val="6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6" name="圓角矩形 5">
            <a:extLst>
              <a:ext uri="{FF2B5EF4-FFF2-40B4-BE49-F238E27FC236}">
                <a16:creationId xmlns:a16="http://schemas.microsoft.com/office/drawing/2014/main" id="{B777AB48-CDD4-DA4F-81FF-C179BE98E114}"/>
              </a:ext>
            </a:extLst>
          </p:cNvPr>
          <p:cNvSpPr/>
          <p:nvPr/>
        </p:nvSpPr>
        <p:spPr>
          <a:xfrm>
            <a:off x="3323164" y="2914357"/>
            <a:ext cx="5545671" cy="1044525"/>
          </a:xfrm>
          <a:prstGeom prst="roundRect">
            <a:avLst/>
          </a:prstGeom>
          <a:solidFill>
            <a:schemeClr val="tx1">
              <a:alpha val="69000"/>
            </a:schemeClr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88387855-35B1-2144-8CC5-E103501437F7}"/>
              </a:ext>
            </a:extLst>
          </p:cNvPr>
          <p:cNvSpPr txBox="1"/>
          <p:nvPr/>
        </p:nvSpPr>
        <p:spPr>
          <a:xfrm>
            <a:off x="3544567" y="2265149"/>
            <a:ext cx="5102862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zh-TW" sz="36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C/C++ </a:t>
            </a:r>
            <a:r>
              <a:rPr kumimoji="1" lang="zh-CN" altLang="en-US" sz="36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基礎程式設計班</a:t>
            </a:r>
            <a:endParaRPr kumimoji="1" lang="zh-TW" altLang="en-US" sz="36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95C43AE2-7DFC-B245-AFC1-7DEEAFE9EFE7}"/>
              </a:ext>
            </a:extLst>
          </p:cNvPr>
          <p:cNvSpPr txBox="1"/>
          <p:nvPr/>
        </p:nvSpPr>
        <p:spPr>
          <a:xfrm>
            <a:off x="3756658" y="3105834"/>
            <a:ext cx="4678681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36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程式語言簡介</a:t>
            </a:r>
            <a:endParaRPr kumimoji="1" lang="zh-TW" altLang="en-US" sz="3600" b="1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39D31CCF-C437-EE49-A63E-F45518DB779C}"/>
              </a:ext>
            </a:extLst>
          </p:cNvPr>
          <p:cNvSpPr txBox="1"/>
          <p:nvPr/>
        </p:nvSpPr>
        <p:spPr>
          <a:xfrm>
            <a:off x="-1" y="6611779"/>
            <a:ext cx="98135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0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C/C++</a:t>
            </a:r>
            <a:r>
              <a:rPr kumimoji="1" lang="zh-CN" altLang="en-US" sz="10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基礎班</a:t>
            </a:r>
            <a:endParaRPr kumimoji="1" lang="zh-TW" altLang="en-US" sz="10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89528E2F-6AE1-C24A-AC68-292163ECB656}"/>
              </a:ext>
            </a:extLst>
          </p:cNvPr>
          <p:cNvSpPr txBox="1"/>
          <p:nvPr/>
        </p:nvSpPr>
        <p:spPr>
          <a:xfrm>
            <a:off x="5618944" y="3964739"/>
            <a:ext cx="954107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zh-TW" altLang="en-US" sz="20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李耕銘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38A35018-77E8-AD44-AD98-72BB7A888D26}"/>
              </a:ext>
            </a:extLst>
          </p:cNvPr>
          <p:cNvSpPr txBox="1"/>
          <p:nvPr/>
        </p:nvSpPr>
        <p:spPr>
          <a:xfrm>
            <a:off x="11622612" y="6611743"/>
            <a:ext cx="569387" cy="24622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zh-TW" altLang="en-US" sz="10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李耕銘</a:t>
            </a:r>
          </a:p>
        </p:txBody>
      </p:sp>
    </p:spTree>
    <p:extLst>
      <p:ext uri="{BB962C8B-B14F-4D97-AF65-F5344CB8AC3E}">
        <p14:creationId xmlns:p14="http://schemas.microsoft.com/office/powerpoint/2010/main" val="17428277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不規則四邊形 8">
            <a:extLst>
              <a:ext uri="{FF2B5EF4-FFF2-40B4-BE49-F238E27FC236}">
                <a16:creationId xmlns:a16="http://schemas.microsoft.com/office/drawing/2014/main" id="{CA475BDA-89A2-E044-B9CA-2BCCDAF2C42B}"/>
              </a:ext>
            </a:extLst>
          </p:cNvPr>
          <p:cNvSpPr/>
          <p:nvPr/>
        </p:nvSpPr>
        <p:spPr>
          <a:xfrm>
            <a:off x="2852523" y="-208375"/>
            <a:ext cx="6486950" cy="1118821"/>
          </a:xfrm>
          <a:prstGeom prst="trapezoid">
            <a:avLst/>
          </a:prstGeom>
          <a:solidFill>
            <a:srgbClr val="9449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67F61CA-DB75-F448-8725-E35A80C6BB4D}"/>
              </a:ext>
            </a:extLst>
          </p:cNvPr>
          <p:cNvSpPr/>
          <p:nvPr/>
        </p:nvSpPr>
        <p:spPr>
          <a:xfrm>
            <a:off x="5388112" y="212745"/>
            <a:ext cx="1415772" cy="58477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zh-TW" altLang="en-US" sz="32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十進位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B4D26C68-1C59-5445-B061-04DA79228E00}"/>
              </a:ext>
            </a:extLst>
          </p:cNvPr>
          <p:cNvSpPr txBox="1"/>
          <p:nvPr/>
        </p:nvSpPr>
        <p:spPr>
          <a:xfrm>
            <a:off x="-1" y="6611779"/>
            <a:ext cx="98135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C/C++</a:t>
            </a:r>
            <a:r>
              <a:rPr kumimoji="1"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基礎班</a:t>
            </a:r>
            <a:endParaRPr kumimoji="1" lang="zh-TW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E4ECD0BD-04AA-E849-AA55-48C51C2EB509}"/>
              </a:ext>
            </a:extLst>
          </p:cNvPr>
          <p:cNvSpPr txBox="1"/>
          <p:nvPr/>
        </p:nvSpPr>
        <p:spPr>
          <a:xfrm>
            <a:off x="11622613" y="6611779"/>
            <a:ext cx="569387" cy="24622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zh-TW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李耕銘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內容版面配置區 2">
                <a:extLst>
                  <a:ext uri="{FF2B5EF4-FFF2-40B4-BE49-F238E27FC236}">
                    <a16:creationId xmlns:a16="http://schemas.microsoft.com/office/drawing/2014/main" id="{D0C7BCF7-1B04-BA47-B0DA-B8241195A7D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93625" y="4262973"/>
                <a:ext cx="8004745" cy="103632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1234=1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altLang="zh-TW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</m:oMath>
                  </m:oMathPara>
                </a14:m>
                <a:endParaRPr lang="en-US" altLang="zh-TW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zh-TW" altLang="en-US" dirty="0"/>
                  <a:t> </a:t>
                </a:r>
                <a14:m>
                  <m:oMath xmlns:m="http://schemas.openxmlformats.org/officeDocument/2006/math">
                    <m:r>
                      <a:rPr lang="zh-TW" altLang="en-US" i="1" smtClean="0">
                        <a:latin typeface="Cambria Math" panose="02040503050406030204" pitchFamily="18" charset="0"/>
                      </a:rPr>
                      <m:t>               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=1</m:t>
                    </m:r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TW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altLang="zh-TW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0+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×100+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×10+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×1</m:t>
                    </m:r>
                  </m:oMath>
                </a14:m>
                <a:endParaRPr lang="en-US" altLang="zh-TW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zh-TW" altLang="en-US" dirty="0"/>
              </a:p>
            </p:txBody>
          </p:sp>
        </mc:Choice>
        <mc:Fallback xmlns="">
          <p:sp>
            <p:nvSpPr>
              <p:cNvPr id="7" name="內容版面配置區 2">
                <a:extLst>
                  <a:ext uri="{FF2B5EF4-FFF2-40B4-BE49-F238E27FC236}">
                    <a16:creationId xmlns:a16="http://schemas.microsoft.com/office/drawing/2014/main" id="{D0C7BCF7-1B04-BA47-B0DA-B8241195A7D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93625" y="4262973"/>
                <a:ext cx="8004745" cy="1036320"/>
              </a:xfrm>
              <a:blipFill>
                <a:blip r:embed="rId2"/>
                <a:stretch>
                  <a:fillRect t="-1235" b="-617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49460958-1742-484C-9807-C6CF485F0B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1234862"/>
              </p:ext>
            </p:extLst>
          </p:nvPr>
        </p:nvGraphicFramePr>
        <p:xfrm>
          <a:off x="2261826" y="2392679"/>
          <a:ext cx="7668345" cy="10363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33669">
                  <a:extLst>
                    <a:ext uri="{9D8B030D-6E8A-4147-A177-3AD203B41FA5}">
                      <a16:colId xmlns:a16="http://schemas.microsoft.com/office/drawing/2014/main" val="2978632212"/>
                    </a:ext>
                  </a:extLst>
                </a:gridCol>
                <a:gridCol w="1533669">
                  <a:extLst>
                    <a:ext uri="{9D8B030D-6E8A-4147-A177-3AD203B41FA5}">
                      <a16:colId xmlns:a16="http://schemas.microsoft.com/office/drawing/2014/main" val="2005433815"/>
                    </a:ext>
                  </a:extLst>
                </a:gridCol>
                <a:gridCol w="1533669">
                  <a:extLst>
                    <a:ext uri="{9D8B030D-6E8A-4147-A177-3AD203B41FA5}">
                      <a16:colId xmlns:a16="http://schemas.microsoft.com/office/drawing/2014/main" val="1231756698"/>
                    </a:ext>
                  </a:extLst>
                </a:gridCol>
                <a:gridCol w="1533669">
                  <a:extLst>
                    <a:ext uri="{9D8B030D-6E8A-4147-A177-3AD203B41FA5}">
                      <a16:colId xmlns:a16="http://schemas.microsoft.com/office/drawing/2014/main" val="2802545683"/>
                    </a:ext>
                  </a:extLst>
                </a:gridCol>
                <a:gridCol w="1533669">
                  <a:extLst>
                    <a:ext uri="{9D8B030D-6E8A-4147-A177-3AD203B41FA5}">
                      <a16:colId xmlns:a16="http://schemas.microsoft.com/office/drawing/2014/main" val="604213956"/>
                    </a:ext>
                  </a:extLst>
                </a:gridCol>
              </a:tblGrid>
              <a:tr h="51815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Adobe 繁黑體 Std B" panose="020B0700000000000000" pitchFamily="34" charset="-120"/>
                          <a:ea typeface="Adobe 繁黑體 Std B" panose="020B0700000000000000" pitchFamily="34" charset="-120"/>
                        </a:rPr>
                        <a:t>1000</a:t>
                      </a:r>
                      <a:endParaRPr lang="zh-TW" altLang="en-US" sz="2400" dirty="0">
                        <a:latin typeface="Adobe 繁黑體 Std B" panose="020B0700000000000000" pitchFamily="34" charset="-120"/>
                        <a:ea typeface="Adobe 繁黑體 Std B" panose="020B0700000000000000" pitchFamily="34" charset="-120"/>
                      </a:endParaRPr>
                    </a:p>
                  </a:txBody>
                  <a:tcPr>
                    <a:lnL w="285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Adobe 繁黑體 Std B" panose="020B0700000000000000" pitchFamily="34" charset="-120"/>
                          <a:ea typeface="Adobe 繁黑體 Std B" panose="020B0700000000000000" pitchFamily="34" charset="-120"/>
                        </a:rPr>
                        <a:t>100</a:t>
                      </a:r>
                      <a:endParaRPr lang="zh-TW" altLang="en-US" sz="2400" dirty="0">
                        <a:latin typeface="Adobe 繁黑體 Std B" panose="020B0700000000000000" pitchFamily="34" charset="-120"/>
                        <a:ea typeface="Adobe 繁黑體 Std B" panose="020B0700000000000000" pitchFamily="34" charset="-120"/>
                      </a:endParaRPr>
                    </a:p>
                  </a:txBody>
                  <a:tcPr>
                    <a:lnT w="285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Adobe 繁黑體 Std B" panose="020B0700000000000000" pitchFamily="34" charset="-120"/>
                          <a:ea typeface="Adobe 繁黑體 Std B" panose="020B0700000000000000" pitchFamily="34" charset="-120"/>
                        </a:rPr>
                        <a:t>10</a:t>
                      </a:r>
                      <a:endParaRPr lang="zh-TW" altLang="en-US" sz="2400" dirty="0">
                        <a:latin typeface="Adobe 繁黑體 Std B" panose="020B0700000000000000" pitchFamily="34" charset="-120"/>
                        <a:ea typeface="Adobe 繁黑體 Std B" panose="020B0700000000000000" pitchFamily="34" charset="-120"/>
                      </a:endParaRPr>
                    </a:p>
                  </a:txBody>
                  <a:tcPr>
                    <a:lnT w="285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Adobe 繁黑體 Std B" panose="020B0700000000000000" pitchFamily="34" charset="-120"/>
                          <a:ea typeface="Adobe 繁黑體 Std B" panose="020B0700000000000000" pitchFamily="34" charset="-120"/>
                        </a:rPr>
                        <a:t>1</a:t>
                      </a:r>
                      <a:endParaRPr lang="zh-TW" altLang="en-US" sz="2400" dirty="0">
                        <a:latin typeface="Adobe 繁黑體 Std B" panose="020B0700000000000000" pitchFamily="34" charset="-120"/>
                        <a:ea typeface="Adobe 繁黑體 Std B" panose="020B0700000000000000" pitchFamily="34" charset="-120"/>
                      </a:endParaRPr>
                    </a:p>
                  </a:txBody>
                  <a:tcPr>
                    <a:lnT w="285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dirty="0">
                          <a:latin typeface="Adobe 繁黑體 Std B" panose="020B0700000000000000" pitchFamily="34" charset="-120"/>
                          <a:ea typeface="Adobe 繁黑體 Std B" panose="020B0700000000000000" pitchFamily="34" charset="-120"/>
                        </a:rPr>
                        <a:t>十進位</a:t>
                      </a:r>
                    </a:p>
                  </a:txBody>
                  <a:tcPr>
                    <a:lnR w="285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7160586"/>
                  </a:ext>
                </a:extLst>
              </a:tr>
              <a:tr h="51815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Adobe 繁黑體 Std B" panose="020B0700000000000000" pitchFamily="34" charset="-120"/>
                          <a:ea typeface="Adobe 繁黑體 Std B" panose="020B0700000000000000" pitchFamily="34" charset="-120"/>
                        </a:rPr>
                        <a:t>1</a:t>
                      </a:r>
                      <a:endParaRPr lang="zh-TW" altLang="en-US" sz="2400" dirty="0">
                        <a:latin typeface="Adobe 繁黑體 Std B" panose="020B0700000000000000" pitchFamily="34" charset="-120"/>
                        <a:ea typeface="Adobe 繁黑體 Std B" panose="020B0700000000000000" pitchFamily="34" charset="-120"/>
                      </a:endParaRPr>
                    </a:p>
                  </a:txBody>
                  <a:tcPr>
                    <a:lnL w="285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Adobe 繁黑體 Std B" panose="020B0700000000000000" pitchFamily="34" charset="-120"/>
                          <a:ea typeface="Adobe 繁黑體 Std B" panose="020B0700000000000000" pitchFamily="34" charset="-120"/>
                        </a:rPr>
                        <a:t>2</a:t>
                      </a:r>
                      <a:endParaRPr lang="zh-TW" altLang="en-US" sz="2400" dirty="0">
                        <a:latin typeface="Adobe 繁黑體 Std B" panose="020B0700000000000000" pitchFamily="34" charset="-120"/>
                        <a:ea typeface="Adobe 繁黑體 Std B" panose="020B0700000000000000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Adobe 繁黑體 Std B" panose="020B0700000000000000" pitchFamily="34" charset="-120"/>
                          <a:ea typeface="Adobe 繁黑體 Std B" panose="020B0700000000000000" pitchFamily="34" charset="-120"/>
                        </a:rPr>
                        <a:t>3</a:t>
                      </a:r>
                      <a:endParaRPr lang="zh-TW" altLang="en-US" sz="2400" dirty="0">
                        <a:latin typeface="Adobe 繁黑體 Std B" panose="020B0700000000000000" pitchFamily="34" charset="-120"/>
                        <a:ea typeface="Adobe 繁黑體 Std B" panose="020B0700000000000000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Adobe 繁黑體 Std B" panose="020B0700000000000000" pitchFamily="34" charset="-120"/>
                          <a:ea typeface="Adobe 繁黑體 Std B" panose="020B0700000000000000" pitchFamily="34" charset="-120"/>
                        </a:rPr>
                        <a:t>4</a:t>
                      </a:r>
                      <a:endParaRPr lang="zh-TW" altLang="en-US" sz="2400" dirty="0">
                        <a:latin typeface="Adobe 繁黑體 Std B" panose="020B0700000000000000" pitchFamily="34" charset="-120"/>
                        <a:ea typeface="Adobe 繁黑體 Std B" panose="020B0700000000000000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Adobe 繁黑體 Std B" panose="020B0700000000000000" pitchFamily="34" charset="-120"/>
                          <a:ea typeface="Adobe 繁黑體 Std B" panose="020B0700000000000000" pitchFamily="34" charset="-120"/>
                        </a:rPr>
                        <a:t>1234</a:t>
                      </a:r>
                      <a:endParaRPr lang="zh-TW" altLang="en-US" sz="2400" dirty="0">
                        <a:latin typeface="Adobe 繁黑體 Std B" panose="020B0700000000000000" pitchFamily="34" charset="-120"/>
                        <a:ea typeface="Adobe 繁黑體 Std B" panose="020B0700000000000000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47037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791597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不規則四邊形 7">
            <a:extLst>
              <a:ext uri="{FF2B5EF4-FFF2-40B4-BE49-F238E27FC236}">
                <a16:creationId xmlns:a16="http://schemas.microsoft.com/office/drawing/2014/main" id="{E2F367BB-138D-024F-A8E1-EF8A306AD6D9}"/>
              </a:ext>
            </a:extLst>
          </p:cNvPr>
          <p:cNvSpPr/>
          <p:nvPr/>
        </p:nvSpPr>
        <p:spPr>
          <a:xfrm>
            <a:off x="2852523" y="-208375"/>
            <a:ext cx="6486950" cy="1118821"/>
          </a:xfrm>
          <a:prstGeom prst="trapezoid">
            <a:avLst/>
          </a:prstGeom>
          <a:solidFill>
            <a:srgbClr val="9449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0D2CD248-4D80-7E4F-8B4F-F05261C33FAE}"/>
              </a:ext>
            </a:extLst>
          </p:cNvPr>
          <p:cNvSpPr/>
          <p:nvPr/>
        </p:nvSpPr>
        <p:spPr>
          <a:xfrm>
            <a:off x="5388111" y="212745"/>
            <a:ext cx="1415773" cy="58477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zh-TW" altLang="en-US" sz="32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二進位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B4D26C68-1C59-5445-B061-04DA79228E00}"/>
              </a:ext>
            </a:extLst>
          </p:cNvPr>
          <p:cNvSpPr txBox="1"/>
          <p:nvPr/>
        </p:nvSpPr>
        <p:spPr>
          <a:xfrm>
            <a:off x="-1" y="6611779"/>
            <a:ext cx="98135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C/C++</a:t>
            </a:r>
            <a:r>
              <a:rPr kumimoji="1"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基礎班</a:t>
            </a:r>
            <a:endParaRPr kumimoji="1" lang="zh-TW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E4ECD0BD-04AA-E849-AA55-48C51C2EB509}"/>
              </a:ext>
            </a:extLst>
          </p:cNvPr>
          <p:cNvSpPr txBox="1"/>
          <p:nvPr/>
        </p:nvSpPr>
        <p:spPr>
          <a:xfrm>
            <a:off x="11622613" y="6611779"/>
            <a:ext cx="569387" cy="24622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zh-TW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李耕銘</a:t>
            </a:r>
          </a:p>
        </p:txBody>
      </p:sp>
      <p:graphicFrame>
        <p:nvGraphicFramePr>
          <p:cNvPr id="7" name="內容版面配置區 6">
            <a:extLst>
              <a:ext uri="{FF2B5EF4-FFF2-40B4-BE49-F238E27FC236}">
                <a16:creationId xmlns:a16="http://schemas.microsoft.com/office/drawing/2014/main" id="{0D66DD01-DCE3-3444-A6E0-5D962B276233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823642" y="2041987"/>
          <a:ext cx="8544714" cy="337801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45254">
                  <a:extLst>
                    <a:ext uri="{9D8B030D-6E8A-4147-A177-3AD203B41FA5}">
                      <a16:colId xmlns:a16="http://schemas.microsoft.com/office/drawing/2014/main" val="4153248996"/>
                    </a:ext>
                  </a:extLst>
                </a:gridCol>
                <a:gridCol w="945254">
                  <a:extLst>
                    <a:ext uri="{9D8B030D-6E8A-4147-A177-3AD203B41FA5}">
                      <a16:colId xmlns:a16="http://schemas.microsoft.com/office/drawing/2014/main" val="1638131832"/>
                    </a:ext>
                  </a:extLst>
                </a:gridCol>
                <a:gridCol w="856140">
                  <a:extLst>
                    <a:ext uri="{9D8B030D-6E8A-4147-A177-3AD203B41FA5}">
                      <a16:colId xmlns:a16="http://schemas.microsoft.com/office/drawing/2014/main" val="2039464740"/>
                    </a:ext>
                  </a:extLst>
                </a:gridCol>
                <a:gridCol w="819814">
                  <a:extLst>
                    <a:ext uri="{9D8B030D-6E8A-4147-A177-3AD203B41FA5}">
                      <a16:colId xmlns:a16="http://schemas.microsoft.com/office/drawing/2014/main" val="1579068999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26603279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587480902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3958898925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2402344386"/>
                    </a:ext>
                  </a:extLst>
                </a:gridCol>
                <a:gridCol w="1449860">
                  <a:extLst>
                    <a:ext uri="{9D8B030D-6E8A-4147-A177-3AD203B41FA5}">
                      <a16:colId xmlns:a16="http://schemas.microsoft.com/office/drawing/2014/main" val="2749938429"/>
                    </a:ext>
                  </a:extLst>
                </a:gridCol>
              </a:tblGrid>
              <a:tr h="48257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sz="2200" dirty="0">
                          <a:solidFill>
                            <a:schemeClr val="bg1"/>
                          </a:solidFill>
                        </a:rPr>
                        <a:t>128</a:t>
                      </a:r>
                      <a:endParaRPr lang="zh-TW" altLang="en-US" sz="2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sz="2200" dirty="0">
                          <a:solidFill>
                            <a:schemeClr val="bg1"/>
                          </a:solidFill>
                        </a:rPr>
                        <a:t>64</a:t>
                      </a:r>
                      <a:endParaRPr lang="zh-TW" altLang="en-US" sz="2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sz="2200" dirty="0">
                          <a:solidFill>
                            <a:schemeClr val="bg1"/>
                          </a:solidFill>
                        </a:rPr>
                        <a:t>32</a:t>
                      </a:r>
                      <a:endParaRPr lang="zh-TW" altLang="en-US" sz="2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sz="2200" dirty="0">
                          <a:solidFill>
                            <a:schemeClr val="bg1"/>
                          </a:solidFill>
                        </a:rPr>
                        <a:t>16</a:t>
                      </a:r>
                      <a:endParaRPr lang="zh-TW" altLang="en-US" sz="2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sz="2200" dirty="0">
                          <a:solidFill>
                            <a:schemeClr val="bg1"/>
                          </a:solidFill>
                        </a:rPr>
                        <a:t>8</a:t>
                      </a:r>
                      <a:endParaRPr lang="zh-TW" altLang="en-US" sz="2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sz="2200" dirty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zh-TW" altLang="en-US" sz="2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sz="220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zh-TW" altLang="en-US" sz="2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sz="220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zh-TW" altLang="en-US" sz="2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sz="2200" dirty="0">
                          <a:solidFill>
                            <a:schemeClr val="bg1"/>
                          </a:solidFill>
                        </a:rPr>
                        <a:t>Binary</a:t>
                      </a:r>
                      <a:endParaRPr lang="zh-TW" altLang="en-US" sz="2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671405"/>
                  </a:ext>
                </a:extLst>
              </a:tr>
              <a:tr h="48257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sz="22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sz="22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sz="22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sz="22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sz="22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sz="22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sz="22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sz="22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sz="2200" dirty="0">
                          <a:solidFill>
                            <a:schemeClr val="tx1"/>
                          </a:solidFill>
                        </a:rPr>
                        <a:t>01001110</a:t>
                      </a:r>
                      <a:endParaRPr lang="zh-TW" alt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28479264"/>
                  </a:ext>
                </a:extLst>
              </a:tr>
              <a:tr h="482574">
                <a:tc gridSpan="9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sz="2200" dirty="0">
                          <a:solidFill>
                            <a:schemeClr val="tx1"/>
                          </a:solidFill>
                        </a:rPr>
                        <a:t>64+8+4+2=76</a:t>
                      </a:r>
                      <a:endParaRPr lang="zh-TW" alt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TW" altLang="en-US" sz="2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sz="2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3428479"/>
                  </a:ext>
                </a:extLst>
              </a:tr>
              <a:tr h="48257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sz="22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sz="22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sz="22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sz="22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sz="22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sz="22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sz="22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sz="22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sz="2200" dirty="0">
                          <a:solidFill>
                            <a:schemeClr val="tx1"/>
                          </a:solidFill>
                        </a:rPr>
                        <a:t>11111111</a:t>
                      </a:r>
                      <a:endParaRPr lang="zh-TW" alt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2542369"/>
                  </a:ext>
                </a:extLst>
              </a:tr>
              <a:tr h="482574">
                <a:tc gridSpan="9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sz="2200" dirty="0">
                          <a:solidFill>
                            <a:schemeClr val="tx1"/>
                          </a:solidFill>
                        </a:rPr>
                        <a:t>128+64+32+16+8+4+2+1=255</a:t>
                      </a:r>
                      <a:endParaRPr lang="zh-TW" alt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TW" altLang="en-US" sz="2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sz="2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7049007"/>
                  </a:ext>
                </a:extLst>
              </a:tr>
              <a:tr h="48257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sz="22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sz="22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sz="22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sz="22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sz="22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sz="22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sz="22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sz="22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sz="2200" dirty="0">
                          <a:solidFill>
                            <a:schemeClr val="tx1"/>
                          </a:solidFill>
                        </a:rPr>
                        <a:t>10110001</a:t>
                      </a:r>
                      <a:endParaRPr lang="zh-TW" alt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67581909"/>
                  </a:ext>
                </a:extLst>
              </a:tr>
              <a:tr h="482574">
                <a:tc gridSpan="9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sz="2200" b="1" dirty="0">
                          <a:solidFill>
                            <a:srgbClr val="FF0000"/>
                          </a:solidFill>
                        </a:rPr>
                        <a:t>???</a:t>
                      </a:r>
                      <a:endParaRPr lang="zh-TW" altLang="en-US" sz="22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TW" alt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57324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788216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B4D26C68-1C59-5445-B061-04DA79228E00}"/>
              </a:ext>
            </a:extLst>
          </p:cNvPr>
          <p:cNvSpPr txBox="1"/>
          <p:nvPr/>
        </p:nvSpPr>
        <p:spPr>
          <a:xfrm>
            <a:off x="-1" y="6611779"/>
            <a:ext cx="98135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C/C++</a:t>
            </a:r>
            <a:r>
              <a:rPr kumimoji="1"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基礎班</a:t>
            </a:r>
            <a:endParaRPr kumimoji="1" lang="zh-TW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E4ECD0BD-04AA-E849-AA55-48C51C2EB509}"/>
              </a:ext>
            </a:extLst>
          </p:cNvPr>
          <p:cNvSpPr txBox="1"/>
          <p:nvPr/>
        </p:nvSpPr>
        <p:spPr>
          <a:xfrm>
            <a:off x="11622613" y="6611779"/>
            <a:ext cx="569387" cy="24622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zh-TW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李耕銘</a:t>
            </a:r>
          </a:p>
        </p:txBody>
      </p:sp>
      <p:graphicFrame>
        <p:nvGraphicFramePr>
          <p:cNvPr id="7" name="內容版面配置區 6">
            <a:extLst>
              <a:ext uri="{FF2B5EF4-FFF2-40B4-BE49-F238E27FC236}">
                <a16:creationId xmlns:a16="http://schemas.microsoft.com/office/drawing/2014/main" id="{0D66DD01-DCE3-3444-A6E0-5D962B276233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823642" y="1972540"/>
          <a:ext cx="8544714" cy="337801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45254">
                  <a:extLst>
                    <a:ext uri="{9D8B030D-6E8A-4147-A177-3AD203B41FA5}">
                      <a16:colId xmlns:a16="http://schemas.microsoft.com/office/drawing/2014/main" val="4153248996"/>
                    </a:ext>
                  </a:extLst>
                </a:gridCol>
                <a:gridCol w="945254">
                  <a:extLst>
                    <a:ext uri="{9D8B030D-6E8A-4147-A177-3AD203B41FA5}">
                      <a16:colId xmlns:a16="http://schemas.microsoft.com/office/drawing/2014/main" val="1638131832"/>
                    </a:ext>
                  </a:extLst>
                </a:gridCol>
                <a:gridCol w="856140">
                  <a:extLst>
                    <a:ext uri="{9D8B030D-6E8A-4147-A177-3AD203B41FA5}">
                      <a16:colId xmlns:a16="http://schemas.microsoft.com/office/drawing/2014/main" val="2039464740"/>
                    </a:ext>
                  </a:extLst>
                </a:gridCol>
                <a:gridCol w="819814">
                  <a:extLst>
                    <a:ext uri="{9D8B030D-6E8A-4147-A177-3AD203B41FA5}">
                      <a16:colId xmlns:a16="http://schemas.microsoft.com/office/drawing/2014/main" val="1579068999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26603279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587480902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3958898925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2402344386"/>
                    </a:ext>
                  </a:extLst>
                </a:gridCol>
                <a:gridCol w="1449860">
                  <a:extLst>
                    <a:ext uri="{9D8B030D-6E8A-4147-A177-3AD203B41FA5}">
                      <a16:colId xmlns:a16="http://schemas.microsoft.com/office/drawing/2014/main" val="2749938429"/>
                    </a:ext>
                  </a:extLst>
                </a:gridCol>
              </a:tblGrid>
              <a:tr h="48257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sz="2200" dirty="0">
                          <a:solidFill>
                            <a:schemeClr val="bg1"/>
                          </a:solidFill>
                        </a:rPr>
                        <a:t>128</a:t>
                      </a:r>
                      <a:endParaRPr lang="zh-TW" altLang="en-US" sz="2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sz="2200" dirty="0">
                          <a:solidFill>
                            <a:schemeClr val="bg1"/>
                          </a:solidFill>
                        </a:rPr>
                        <a:t>64</a:t>
                      </a:r>
                      <a:endParaRPr lang="zh-TW" altLang="en-US" sz="2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sz="2200" dirty="0">
                          <a:solidFill>
                            <a:schemeClr val="bg1"/>
                          </a:solidFill>
                        </a:rPr>
                        <a:t>32</a:t>
                      </a:r>
                      <a:endParaRPr lang="zh-TW" altLang="en-US" sz="2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sz="2200" dirty="0">
                          <a:solidFill>
                            <a:schemeClr val="bg1"/>
                          </a:solidFill>
                        </a:rPr>
                        <a:t>16</a:t>
                      </a:r>
                      <a:endParaRPr lang="zh-TW" altLang="en-US" sz="2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sz="2200" dirty="0">
                          <a:solidFill>
                            <a:schemeClr val="bg1"/>
                          </a:solidFill>
                        </a:rPr>
                        <a:t>8</a:t>
                      </a:r>
                      <a:endParaRPr lang="zh-TW" altLang="en-US" sz="2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sz="2200" dirty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zh-TW" altLang="en-US" sz="2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sz="220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zh-TW" altLang="en-US" sz="2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sz="220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zh-TW" altLang="en-US" sz="2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sz="2200" dirty="0">
                          <a:solidFill>
                            <a:schemeClr val="bg1"/>
                          </a:solidFill>
                        </a:rPr>
                        <a:t>Binary</a:t>
                      </a:r>
                      <a:endParaRPr lang="zh-TW" altLang="en-US" sz="2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671405"/>
                  </a:ext>
                </a:extLst>
              </a:tr>
              <a:tr h="48257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sz="22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sz="22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sz="22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sz="22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sz="22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sz="22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sz="22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sz="22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sz="2200" dirty="0">
                          <a:solidFill>
                            <a:schemeClr val="tx1"/>
                          </a:solidFill>
                        </a:rPr>
                        <a:t>01001110</a:t>
                      </a:r>
                      <a:endParaRPr lang="zh-TW" alt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28479264"/>
                  </a:ext>
                </a:extLst>
              </a:tr>
              <a:tr h="482574">
                <a:tc gridSpan="9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sz="2200" dirty="0">
                          <a:solidFill>
                            <a:schemeClr val="tx1"/>
                          </a:solidFill>
                        </a:rPr>
                        <a:t>64+8+4+2=76</a:t>
                      </a:r>
                      <a:endParaRPr lang="zh-TW" alt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TW" altLang="en-US" sz="2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sz="2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3428479"/>
                  </a:ext>
                </a:extLst>
              </a:tr>
              <a:tr h="48257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sz="22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sz="22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sz="22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sz="22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sz="22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sz="22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sz="22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sz="22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sz="2200" dirty="0">
                          <a:solidFill>
                            <a:schemeClr val="tx1"/>
                          </a:solidFill>
                        </a:rPr>
                        <a:t>11111111</a:t>
                      </a:r>
                      <a:endParaRPr lang="zh-TW" alt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2542369"/>
                  </a:ext>
                </a:extLst>
              </a:tr>
              <a:tr h="482574">
                <a:tc gridSpan="9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sz="2200" dirty="0">
                          <a:solidFill>
                            <a:schemeClr val="tx1"/>
                          </a:solidFill>
                        </a:rPr>
                        <a:t>128+64+32+16+8+4+2+1=255</a:t>
                      </a:r>
                      <a:endParaRPr lang="zh-TW" alt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TW" altLang="en-US" sz="2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sz="2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7049007"/>
                  </a:ext>
                </a:extLst>
              </a:tr>
              <a:tr h="48257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sz="22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sz="22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sz="22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sz="22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sz="22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sz="22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sz="22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sz="22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sz="2200" dirty="0">
                          <a:solidFill>
                            <a:schemeClr val="tx1"/>
                          </a:solidFill>
                        </a:rPr>
                        <a:t>10110001</a:t>
                      </a:r>
                      <a:endParaRPr lang="zh-TW" alt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67581909"/>
                  </a:ext>
                </a:extLst>
              </a:tr>
              <a:tr h="482574">
                <a:tc gridSpan="9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sz="2200" dirty="0">
                          <a:solidFill>
                            <a:schemeClr val="tx1"/>
                          </a:solidFill>
                        </a:rPr>
                        <a:t>128+32+16+1=177</a:t>
                      </a:r>
                      <a:endParaRPr lang="zh-TW" alt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TW" alt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5732463"/>
                  </a:ext>
                </a:extLst>
              </a:tr>
            </a:tbl>
          </a:graphicData>
        </a:graphic>
      </p:graphicFrame>
      <p:sp>
        <p:nvSpPr>
          <p:cNvPr id="8" name="不規則四邊形 7">
            <a:extLst>
              <a:ext uri="{FF2B5EF4-FFF2-40B4-BE49-F238E27FC236}">
                <a16:creationId xmlns:a16="http://schemas.microsoft.com/office/drawing/2014/main" id="{A114613E-597A-344A-BDC5-19D7C5DD457C}"/>
              </a:ext>
            </a:extLst>
          </p:cNvPr>
          <p:cNvSpPr/>
          <p:nvPr/>
        </p:nvSpPr>
        <p:spPr>
          <a:xfrm>
            <a:off x="2852523" y="-208375"/>
            <a:ext cx="6486950" cy="1118821"/>
          </a:xfrm>
          <a:prstGeom prst="trapezoid">
            <a:avLst/>
          </a:prstGeom>
          <a:solidFill>
            <a:srgbClr val="9449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66658177-0A10-3E47-80A1-C097C2D79B48}"/>
              </a:ext>
            </a:extLst>
          </p:cNvPr>
          <p:cNvSpPr/>
          <p:nvPr/>
        </p:nvSpPr>
        <p:spPr>
          <a:xfrm>
            <a:off x="5388111" y="212745"/>
            <a:ext cx="1415773" cy="58477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zh-TW" altLang="en-US" sz="32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二進位</a:t>
            </a:r>
          </a:p>
        </p:txBody>
      </p:sp>
    </p:spTree>
    <p:extLst>
      <p:ext uri="{BB962C8B-B14F-4D97-AF65-F5344CB8AC3E}">
        <p14:creationId xmlns:p14="http://schemas.microsoft.com/office/powerpoint/2010/main" val="19324420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圖片 11">
            <a:extLst>
              <a:ext uri="{FF2B5EF4-FFF2-40B4-BE49-F238E27FC236}">
                <a16:creationId xmlns:a16="http://schemas.microsoft.com/office/drawing/2014/main" id="{54808311-E07F-054A-8C90-E9AF00715D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6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2" y="-1"/>
            <a:ext cx="12192001" cy="6858001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306B4CD5-1FC1-0948-A8B0-05E00D788709}"/>
              </a:ext>
            </a:extLst>
          </p:cNvPr>
          <p:cNvSpPr txBox="1"/>
          <p:nvPr/>
        </p:nvSpPr>
        <p:spPr>
          <a:xfrm>
            <a:off x="-1" y="6611779"/>
            <a:ext cx="98135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0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C/C++</a:t>
            </a:r>
            <a:r>
              <a:rPr kumimoji="1" lang="zh-CN" altLang="en-US" sz="10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基礎班</a:t>
            </a:r>
            <a:endParaRPr kumimoji="1" lang="zh-TW" altLang="en-US" sz="10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DAB873D4-5593-B042-8EAB-A5B45106F11D}"/>
              </a:ext>
            </a:extLst>
          </p:cNvPr>
          <p:cNvSpPr txBox="1"/>
          <p:nvPr/>
        </p:nvSpPr>
        <p:spPr>
          <a:xfrm>
            <a:off x="11622612" y="6611743"/>
            <a:ext cx="569387" cy="24622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zh-TW" altLang="en-US" sz="10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李耕銘</a:t>
            </a:r>
          </a:p>
        </p:txBody>
      </p:sp>
      <p:sp>
        <p:nvSpPr>
          <p:cNvPr id="13" name="圓角矩形 12">
            <a:extLst>
              <a:ext uri="{FF2B5EF4-FFF2-40B4-BE49-F238E27FC236}">
                <a16:creationId xmlns:a16="http://schemas.microsoft.com/office/drawing/2014/main" id="{A4DBFAC9-33D2-C14F-9161-B3817D710065}"/>
              </a:ext>
            </a:extLst>
          </p:cNvPr>
          <p:cNvSpPr/>
          <p:nvPr/>
        </p:nvSpPr>
        <p:spPr>
          <a:xfrm>
            <a:off x="3323164" y="2914357"/>
            <a:ext cx="5545671" cy="1044525"/>
          </a:xfrm>
          <a:prstGeom prst="roundRect">
            <a:avLst/>
          </a:prstGeom>
          <a:solidFill>
            <a:schemeClr val="bg1">
              <a:alpha val="82000"/>
            </a:schemeClr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EDA5B88-5B1A-1440-B106-FB2694682719}"/>
              </a:ext>
            </a:extLst>
          </p:cNvPr>
          <p:cNvSpPr/>
          <p:nvPr/>
        </p:nvSpPr>
        <p:spPr>
          <a:xfrm>
            <a:off x="3695346" y="3113453"/>
            <a:ext cx="480131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sz="36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十進位如何轉成二進位</a:t>
            </a:r>
          </a:p>
        </p:txBody>
      </p:sp>
    </p:spTree>
    <p:extLst>
      <p:ext uri="{BB962C8B-B14F-4D97-AF65-F5344CB8AC3E}">
        <p14:creationId xmlns:p14="http://schemas.microsoft.com/office/powerpoint/2010/main" val="17588859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圓角矩形 49">
            <a:extLst>
              <a:ext uri="{FF2B5EF4-FFF2-40B4-BE49-F238E27FC236}">
                <a16:creationId xmlns:a16="http://schemas.microsoft.com/office/drawing/2014/main" id="{2B9EA54B-63E9-A148-8727-BDB2AB0BDE4B}"/>
              </a:ext>
            </a:extLst>
          </p:cNvPr>
          <p:cNvSpPr/>
          <p:nvPr/>
        </p:nvSpPr>
        <p:spPr>
          <a:xfrm>
            <a:off x="2641290" y="1124081"/>
            <a:ext cx="6909419" cy="460983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4" name="橢圓 43">
            <a:extLst>
              <a:ext uri="{FF2B5EF4-FFF2-40B4-BE49-F238E27FC236}">
                <a16:creationId xmlns:a16="http://schemas.microsoft.com/office/drawing/2014/main" id="{2B6530B5-391A-3E40-BC04-005724E2EE06}"/>
              </a:ext>
            </a:extLst>
          </p:cNvPr>
          <p:cNvSpPr/>
          <p:nvPr/>
        </p:nvSpPr>
        <p:spPr>
          <a:xfrm>
            <a:off x="5276680" y="1687341"/>
            <a:ext cx="431541" cy="431541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5" name="橢圓 44">
            <a:extLst>
              <a:ext uri="{FF2B5EF4-FFF2-40B4-BE49-F238E27FC236}">
                <a16:creationId xmlns:a16="http://schemas.microsoft.com/office/drawing/2014/main" id="{5C82EB75-6658-124A-949D-9AF4BC0F51C2}"/>
              </a:ext>
            </a:extLst>
          </p:cNvPr>
          <p:cNvSpPr/>
          <p:nvPr/>
        </p:nvSpPr>
        <p:spPr>
          <a:xfrm>
            <a:off x="5276680" y="2234949"/>
            <a:ext cx="431541" cy="431541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6" name="橢圓 45">
            <a:extLst>
              <a:ext uri="{FF2B5EF4-FFF2-40B4-BE49-F238E27FC236}">
                <a16:creationId xmlns:a16="http://schemas.microsoft.com/office/drawing/2014/main" id="{023A93D2-3464-814E-BB50-E3894A586DED}"/>
              </a:ext>
            </a:extLst>
          </p:cNvPr>
          <p:cNvSpPr/>
          <p:nvPr/>
        </p:nvSpPr>
        <p:spPr>
          <a:xfrm>
            <a:off x="5276680" y="2782557"/>
            <a:ext cx="431541" cy="431541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7" name="橢圓 46">
            <a:extLst>
              <a:ext uri="{FF2B5EF4-FFF2-40B4-BE49-F238E27FC236}">
                <a16:creationId xmlns:a16="http://schemas.microsoft.com/office/drawing/2014/main" id="{24D1AEDE-C0D3-434F-933C-83BDE410A534}"/>
              </a:ext>
            </a:extLst>
          </p:cNvPr>
          <p:cNvSpPr/>
          <p:nvPr/>
        </p:nvSpPr>
        <p:spPr>
          <a:xfrm>
            <a:off x="5276680" y="3330165"/>
            <a:ext cx="431541" cy="431541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8" name="橢圓 47">
            <a:extLst>
              <a:ext uri="{FF2B5EF4-FFF2-40B4-BE49-F238E27FC236}">
                <a16:creationId xmlns:a16="http://schemas.microsoft.com/office/drawing/2014/main" id="{CD01E058-9E92-574C-9A36-97090BE47560}"/>
              </a:ext>
            </a:extLst>
          </p:cNvPr>
          <p:cNvSpPr/>
          <p:nvPr/>
        </p:nvSpPr>
        <p:spPr>
          <a:xfrm>
            <a:off x="5276680" y="3877773"/>
            <a:ext cx="431541" cy="431541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9" name="橢圓 48">
            <a:extLst>
              <a:ext uri="{FF2B5EF4-FFF2-40B4-BE49-F238E27FC236}">
                <a16:creationId xmlns:a16="http://schemas.microsoft.com/office/drawing/2014/main" id="{03C4F19E-674D-1C4B-BF85-50226AD866E9}"/>
              </a:ext>
            </a:extLst>
          </p:cNvPr>
          <p:cNvSpPr/>
          <p:nvPr/>
        </p:nvSpPr>
        <p:spPr>
          <a:xfrm>
            <a:off x="5276680" y="4425379"/>
            <a:ext cx="431541" cy="431541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3" name="橢圓 42">
            <a:extLst>
              <a:ext uri="{FF2B5EF4-FFF2-40B4-BE49-F238E27FC236}">
                <a16:creationId xmlns:a16="http://schemas.microsoft.com/office/drawing/2014/main" id="{07AE017E-A255-E542-89B0-47EB2ADFE427}"/>
              </a:ext>
            </a:extLst>
          </p:cNvPr>
          <p:cNvSpPr/>
          <p:nvPr/>
        </p:nvSpPr>
        <p:spPr>
          <a:xfrm>
            <a:off x="4473557" y="4985588"/>
            <a:ext cx="431541" cy="431541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B4D26C68-1C59-5445-B061-04DA79228E00}"/>
              </a:ext>
            </a:extLst>
          </p:cNvPr>
          <p:cNvSpPr txBox="1"/>
          <p:nvPr/>
        </p:nvSpPr>
        <p:spPr>
          <a:xfrm>
            <a:off x="-1" y="6611779"/>
            <a:ext cx="98135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C/C++</a:t>
            </a:r>
            <a:r>
              <a:rPr kumimoji="1"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基礎班</a:t>
            </a:r>
            <a:endParaRPr kumimoji="1" lang="zh-TW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E4ECD0BD-04AA-E849-AA55-48C51C2EB509}"/>
              </a:ext>
            </a:extLst>
          </p:cNvPr>
          <p:cNvSpPr txBox="1"/>
          <p:nvPr/>
        </p:nvSpPr>
        <p:spPr>
          <a:xfrm>
            <a:off x="11622613" y="6611779"/>
            <a:ext cx="569387" cy="24622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zh-TW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李耕銘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400AC428-50F7-504A-B758-8C75EC1B4FFA}"/>
              </a:ext>
            </a:extLst>
          </p:cNvPr>
          <p:cNvSpPr txBox="1"/>
          <p:nvPr/>
        </p:nvSpPr>
        <p:spPr>
          <a:xfrm>
            <a:off x="6623978" y="1572078"/>
            <a:ext cx="1947970" cy="33484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kumimoji="1"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106/2</a:t>
            </a:r>
            <a:r>
              <a:rPr kumimoji="1" lang="zh-CN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的餘數</a:t>
            </a:r>
            <a:endParaRPr kumimoji="1" lang="en-US" altLang="zh-CN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algn="r">
              <a:lnSpc>
                <a:spcPct val="150000"/>
              </a:lnSpc>
            </a:pPr>
            <a:r>
              <a:rPr kumimoji="1"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53/2</a:t>
            </a:r>
            <a:r>
              <a:rPr kumimoji="1" lang="zh-CN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的餘數</a:t>
            </a:r>
            <a:endParaRPr kumimoji="1" lang="en-US" altLang="zh-CN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algn="r">
              <a:lnSpc>
                <a:spcPct val="150000"/>
              </a:lnSpc>
            </a:pPr>
            <a:r>
              <a:rPr kumimoji="1"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26/2</a:t>
            </a:r>
            <a:r>
              <a:rPr kumimoji="1" lang="zh-CN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的餘數</a:t>
            </a:r>
            <a:endParaRPr kumimoji="1" lang="en-US" altLang="zh-CN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algn="r">
              <a:lnSpc>
                <a:spcPct val="150000"/>
              </a:lnSpc>
            </a:pPr>
            <a:r>
              <a:rPr kumimoji="1"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13/2</a:t>
            </a:r>
            <a:r>
              <a:rPr kumimoji="1" lang="zh-CN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的餘數</a:t>
            </a:r>
            <a:endParaRPr kumimoji="1" lang="en-US" altLang="zh-CN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algn="r">
              <a:lnSpc>
                <a:spcPct val="150000"/>
              </a:lnSpc>
            </a:pPr>
            <a:r>
              <a:rPr kumimoji="1"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6/2</a:t>
            </a:r>
            <a:r>
              <a:rPr kumimoji="1" lang="zh-CN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的餘數</a:t>
            </a:r>
            <a:endParaRPr kumimoji="1" lang="en-US" altLang="zh-CN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algn="r">
              <a:lnSpc>
                <a:spcPct val="150000"/>
              </a:lnSpc>
            </a:pPr>
            <a:r>
              <a:rPr kumimoji="1"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3/2</a:t>
            </a:r>
            <a:r>
              <a:rPr kumimoji="1" lang="zh-CN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的餘數</a:t>
            </a:r>
            <a:endParaRPr kumimoji="1" lang="en-US" altLang="zh-CN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AFCF2336-9BD6-404B-8B16-DD6B7DC12CA1}"/>
              </a:ext>
            </a:extLst>
          </p:cNvPr>
          <p:cNvSpPr txBox="1"/>
          <p:nvPr/>
        </p:nvSpPr>
        <p:spPr>
          <a:xfrm>
            <a:off x="3716993" y="1572078"/>
            <a:ext cx="362600" cy="33484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kumimoji="1"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</a:t>
            </a:r>
          </a:p>
          <a:p>
            <a:pPr algn="r">
              <a:lnSpc>
                <a:spcPct val="150000"/>
              </a:lnSpc>
            </a:pPr>
            <a:r>
              <a:rPr kumimoji="1"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</a:t>
            </a:r>
          </a:p>
          <a:p>
            <a:pPr algn="r">
              <a:lnSpc>
                <a:spcPct val="150000"/>
              </a:lnSpc>
            </a:pPr>
            <a:r>
              <a:rPr kumimoji="1"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</a:t>
            </a:r>
          </a:p>
          <a:p>
            <a:pPr algn="r">
              <a:lnSpc>
                <a:spcPct val="150000"/>
              </a:lnSpc>
            </a:pPr>
            <a:r>
              <a:rPr kumimoji="1"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</a:t>
            </a:r>
          </a:p>
          <a:p>
            <a:pPr algn="r">
              <a:lnSpc>
                <a:spcPct val="150000"/>
              </a:lnSpc>
            </a:pPr>
            <a:r>
              <a:rPr kumimoji="1"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</a:t>
            </a:r>
          </a:p>
          <a:p>
            <a:pPr algn="r">
              <a:lnSpc>
                <a:spcPct val="150000"/>
              </a:lnSpc>
            </a:pPr>
            <a:r>
              <a:rPr kumimoji="1"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CF3CA4EA-11D8-DA4B-9DB1-9A9DD7AE8338}"/>
              </a:ext>
            </a:extLst>
          </p:cNvPr>
          <p:cNvSpPr txBox="1"/>
          <p:nvPr/>
        </p:nvSpPr>
        <p:spPr>
          <a:xfrm>
            <a:off x="5314296" y="1572078"/>
            <a:ext cx="362600" cy="33484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kumimoji="1"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0</a:t>
            </a:r>
          </a:p>
          <a:p>
            <a:pPr algn="r">
              <a:lnSpc>
                <a:spcPct val="150000"/>
              </a:lnSpc>
            </a:pPr>
            <a:r>
              <a:rPr kumimoji="1"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</a:t>
            </a:r>
          </a:p>
          <a:p>
            <a:pPr algn="r">
              <a:lnSpc>
                <a:spcPct val="150000"/>
              </a:lnSpc>
            </a:pPr>
            <a:r>
              <a:rPr kumimoji="1"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0</a:t>
            </a:r>
          </a:p>
          <a:p>
            <a:pPr algn="r">
              <a:lnSpc>
                <a:spcPct val="150000"/>
              </a:lnSpc>
            </a:pPr>
            <a:r>
              <a:rPr kumimoji="1"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</a:t>
            </a:r>
          </a:p>
          <a:p>
            <a:pPr algn="r">
              <a:lnSpc>
                <a:spcPct val="150000"/>
              </a:lnSpc>
            </a:pPr>
            <a:r>
              <a:rPr kumimoji="1"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0</a:t>
            </a:r>
          </a:p>
          <a:p>
            <a:pPr algn="r">
              <a:lnSpc>
                <a:spcPct val="150000"/>
              </a:lnSpc>
            </a:pPr>
            <a:r>
              <a:rPr kumimoji="1"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</a:t>
            </a:r>
          </a:p>
        </p:txBody>
      </p:sp>
      <p:grpSp>
        <p:nvGrpSpPr>
          <p:cNvPr id="23" name="群組 22">
            <a:extLst>
              <a:ext uri="{FF2B5EF4-FFF2-40B4-BE49-F238E27FC236}">
                <a16:creationId xmlns:a16="http://schemas.microsoft.com/office/drawing/2014/main" id="{3F6FCE31-59EE-5D4C-885C-E5946D4987ED}"/>
              </a:ext>
            </a:extLst>
          </p:cNvPr>
          <p:cNvGrpSpPr/>
          <p:nvPr/>
        </p:nvGrpSpPr>
        <p:grpSpPr>
          <a:xfrm>
            <a:off x="4187989" y="1828799"/>
            <a:ext cx="640586" cy="278508"/>
            <a:chOff x="6441635" y="2071868"/>
            <a:chExt cx="640586" cy="278508"/>
          </a:xfrm>
        </p:grpSpPr>
        <p:cxnSp>
          <p:nvCxnSpPr>
            <p:cNvPr id="12" name="直線接點 11">
              <a:extLst>
                <a:ext uri="{FF2B5EF4-FFF2-40B4-BE49-F238E27FC236}">
                  <a16:creationId xmlns:a16="http://schemas.microsoft.com/office/drawing/2014/main" id="{4C3FF6CF-F806-2540-8A21-96AB2383B272}"/>
                </a:ext>
              </a:extLst>
            </p:cNvPr>
            <p:cNvCxnSpPr>
              <a:cxnSpLocks/>
            </p:cNvCxnSpPr>
            <p:nvPr/>
          </p:nvCxnSpPr>
          <p:spPr>
            <a:xfrm>
              <a:off x="6445855" y="2071868"/>
              <a:ext cx="0" cy="2785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線接點 12">
              <a:extLst>
                <a:ext uri="{FF2B5EF4-FFF2-40B4-BE49-F238E27FC236}">
                  <a16:creationId xmlns:a16="http://schemas.microsoft.com/office/drawing/2014/main" id="{5182B125-EA76-E04F-BA0A-3728DEECCB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41635" y="2350376"/>
              <a:ext cx="640586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群組 26">
            <a:extLst>
              <a:ext uri="{FF2B5EF4-FFF2-40B4-BE49-F238E27FC236}">
                <a16:creationId xmlns:a16="http://schemas.microsoft.com/office/drawing/2014/main" id="{31695A42-3B5C-3B4D-94C5-768E18AA78F1}"/>
              </a:ext>
            </a:extLst>
          </p:cNvPr>
          <p:cNvGrpSpPr/>
          <p:nvPr/>
        </p:nvGrpSpPr>
        <p:grpSpPr>
          <a:xfrm>
            <a:off x="4187989" y="2378722"/>
            <a:ext cx="640586" cy="278508"/>
            <a:chOff x="6441635" y="2071868"/>
            <a:chExt cx="640586" cy="278508"/>
          </a:xfrm>
        </p:grpSpPr>
        <p:cxnSp>
          <p:nvCxnSpPr>
            <p:cNvPr id="28" name="直線接點 27">
              <a:extLst>
                <a:ext uri="{FF2B5EF4-FFF2-40B4-BE49-F238E27FC236}">
                  <a16:creationId xmlns:a16="http://schemas.microsoft.com/office/drawing/2014/main" id="{5EC016EE-BC21-F248-B549-3885528D12F1}"/>
                </a:ext>
              </a:extLst>
            </p:cNvPr>
            <p:cNvCxnSpPr>
              <a:cxnSpLocks/>
            </p:cNvCxnSpPr>
            <p:nvPr/>
          </p:nvCxnSpPr>
          <p:spPr>
            <a:xfrm>
              <a:off x="6445855" y="2071868"/>
              <a:ext cx="0" cy="2785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線接點 28">
              <a:extLst>
                <a:ext uri="{FF2B5EF4-FFF2-40B4-BE49-F238E27FC236}">
                  <a16:creationId xmlns:a16="http://schemas.microsoft.com/office/drawing/2014/main" id="{D560A8C0-5C64-C540-A823-3964DB79772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41635" y="2350376"/>
              <a:ext cx="640586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群組 29">
            <a:extLst>
              <a:ext uri="{FF2B5EF4-FFF2-40B4-BE49-F238E27FC236}">
                <a16:creationId xmlns:a16="http://schemas.microsoft.com/office/drawing/2014/main" id="{FD410F68-C4B2-5648-BFBF-66CDEFC390E4}"/>
              </a:ext>
            </a:extLst>
          </p:cNvPr>
          <p:cNvGrpSpPr/>
          <p:nvPr/>
        </p:nvGrpSpPr>
        <p:grpSpPr>
          <a:xfrm>
            <a:off x="4187989" y="2928645"/>
            <a:ext cx="640586" cy="278508"/>
            <a:chOff x="6441635" y="2071868"/>
            <a:chExt cx="640586" cy="278508"/>
          </a:xfrm>
        </p:grpSpPr>
        <p:cxnSp>
          <p:nvCxnSpPr>
            <p:cNvPr id="31" name="直線接點 30">
              <a:extLst>
                <a:ext uri="{FF2B5EF4-FFF2-40B4-BE49-F238E27FC236}">
                  <a16:creationId xmlns:a16="http://schemas.microsoft.com/office/drawing/2014/main" id="{63BBD574-BA1F-6D4D-ADA3-DA4B188E2044}"/>
                </a:ext>
              </a:extLst>
            </p:cNvPr>
            <p:cNvCxnSpPr>
              <a:cxnSpLocks/>
            </p:cNvCxnSpPr>
            <p:nvPr/>
          </p:nvCxnSpPr>
          <p:spPr>
            <a:xfrm>
              <a:off x="6445855" y="2071868"/>
              <a:ext cx="0" cy="2785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線接點 31">
              <a:extLst>
                <a:ext uri="{FF2B5EF4-FFF2-40B4-BE49-F238E27FC236}">
                  <a16:creationId xmlns:a16="http://schemas.microsoft.com/office/drawing/2014/main" id="{ED5CB0AB-E8E4-FF4B-8DA7-71AD4FB0A75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41635" y="2350376"/>
              <a:ext cx="640586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群組 32">
            <a:extLst>
              <a:ext uri="{FF2B5EF4-FFF2-40B4-BE49-F238E27FC236}">
                <a16:creationId xmlns:a16="http://schemas.microsoft.com/office/drawing/2014/main" id="{06BD26A0-C5A8-3048-AFD0-C414FEE4D1DB}"/>
              </a:ext>
            </a:extLst>
          </p:cNvPr>
          <p:cNvGrpSpPr/>
          <p:nvPr/>
        </p:nvGrpSpPr>
        <p:grpSpPr>
          <a:xfrm>
            <a:off x="4187989" y="3478568"/>
            <a:ext cx="640586" cy="278508"/>
            <a:chOff x="6441635" y="2071868"/>
            <a:chExt cx="640586" cy="278508"/>
          </a:xfrm>
        </p:grpSpPr>
        <p:cxnSp>
          <p:nvCxnSpPr>
            <p:cNvPr id="34" name="直線接點 33">
              <a:extLst>
                <a:ext uri="{FF2B5EF4-FFF2-40B4-BE49-F238E27FC236}">
                  <a16:creationId xmlns:a16="http://schemas.microsoft.com/office/drawing/2014/main" id="{EDD9BD5C-FB5C-F645-89E3-8BCF9A48A204}"/>
                </a:ext>
              </a:extLst>
            </p:cNvPr>
            <p:cNvCxnSpPr>
              <a:cxnSpLocks/>
            </p:cNvCxnSpPr>
            <p:nvPr/>
          </p:nvCxnSpPr>
          <p:spPr>
            <a:xfrm>
              <a:off x="6445855" y="2071868"/>
              <a:ext cx="0" cy="2785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線接點 34">
              <a:extLst>
                <a:ext uri="{FF2B5EF4-FFF2-40B4-BE49-F238E27FC236}">
                  <a16:creationId xmlns:a16="http://schemas.microsoft.com/office/drawing/2014/main" id="{3B613D65-30FD-4D45-97A2-DA635825D68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41635" y="2350376"/>
              <a:ext cx="640586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群組 35">
            <a:extLst>
              <a:ext uri="{FF2B5EF4-FFF2-40B4-BE49-F238E27FC236}">
                <a16:creationId xmlns:a16="http://schemas.microsoft.com/office/drawing/2014/main" id="{20699BE4-DE44-2C49-B3E6-36C614E8DE4C}"/>
              </a:ext>
            </a:extLst>
          </p:cNvPr>
          <p:cNvGrpSpPr/>
          <p:nvPr/>
        </p:nvGrpSpPr>
        <p:grpSpPr>
          <a:xfrm>
            <a:off x="4187989" y="4028491"/>
            <a:ext cx="640586" cy="278508"/>
            <a:chOff x="6441635" y="2071868"/>
            <a:chExt cx="640586" cy="278508"/>
          </a:xfrm>
        </p:grpSpPr>
        <p:cxnSp>
          <p:nvCxnSpPr>
            <p:cNvPr id="37" name="直線接點 36">
              <a:extLst>
                <a:ext uri="{FF2B5EF4-FFF2-40B4-BE49-F238E27FC236}">
                  <a16:creationId xmlns:a16="http://schemas.microsoft.com/office/drawing/2014/main" id="{F76318AB-9CC1-1447-8E76-99D9BA658BED}"/>
                </a:ext>
              </a:extLst>
            </p:cNvPr>
            <p:cNvCxnSpPr>
              <a:cxnSpLocks/>
            </p:cNvCxnSpPr>
            <p:nvPr/>
          </p:nvCxnSpPr>
          <p:spPr>
            <a:xfrm>
              <a:off x="6445855" y="2071868"/>
              <a:ext cx="0" cy="2785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線接點 37">
              <a:extLst>
                <a:ext uri="{FF2B5EF4-FFF2-40B4-BE49-F238E27FC236}">
                  <a16:creationId xmlns:a16="http://schemas.microsoft.com/office/drawing/2014/main" id="{94DBDE4C-2D3C-774F-B676-8D5D167146C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41635" y="2350376"/>
              <a:ext cx="640586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群組 38">
            <a:extLst>
              <a:ext uri="{FF2B5EF4-FFF2-40B4-BE49-F238E27FC236}">
                <a16:creationId xmlns:a16="http://schemas.microsoft.com/office/drawing/2014/main" id="{4F037FAE-D852-B548-831E-3DA779CC18FB}"/>
              </a:ext>
            </a:extLst>
          </p:cNvPr>
          <p:cNvGrpSpPr/>
          <p:nvPr/>
        </p:nvGrpSpPr>
        <p:grpSpPr>
          <a:xfrm>
            <a:off x="4187989" y="4578412"/>
            <a:ext cx="640586" cy="278508"/>
            <a:chOff x="6441635" y="2071868"/>
            <a:chExt cx="640586" cy="278508"/>
          </a:xfrm>
        </p:grpSpPr>
        <p:cxnSp>
          <p:nvCxnSpPr>
            <p:cNvPr id="40" name="直線接點 39">
              <a:extLst>
                <a:ext uri="{FF2B5EF4-FFF2-40B4-BE49-F238E27FC236}">
                  <a16:creationId xmlns:a16="http://schemas.microsoft.com/office/drawing/2014/main" id="{18D0C852-49EE-9046-9516-E54D90C6E45E}"/>
                </a:ext>
              </a:extLst>
            </p:cNvPr>
            <p:cNvCxnSpPr>
              <a:cxnSpLocks/>
            </p:cNvCxnSpPr>
            <p:nvPr/>
          </p:nvCxnSpPr>
          <p:spPr>
            <a:xfrm>
              <a:off x="6445855" y="2071868"/>
              <a:ext cx="0" cy="2785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線接點 40">
              <a:extLst>
                <a:ext uri="{FF2B5EF4-FFF2-40B4-BE49-F238E27FC236}">
                  <a16:creationId xmlns:a16="http://schemas.microsoft.com/office/drawing/2014/main" id="{DD34AB30-D32F-DC41-A976-3C8A9F409A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41635" y="2350376"/>
              <a:ext cx="640586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22C9DCC9-F505-864E-B47B-816597123CB3}"/>
              </a:ext>
            </a:extLst>
          </p:cNvPr>
          <p:cNvSpPr txBox="1"/>
          <p:nvPr/>
        </p:nvSpPr>
        <p:spPr>
          <a:xfrm>
            <a:off x="4159385" y="1572077"/>
            <a:ext cx="718530" cy="39024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kumimoji="1"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106</a:t>
            </a:r>
          </a:p>
          <a:p>
            <a:pPr algn="r">
              <a:lnSpc>
                <a:spcPct val="150000"/>
              </a:lnSpc>
            </a:pPr>
            <a:r>
              <a:rPr kumimoji="1"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53</a:t>
            </a:r>
          </a:p>
          <a:p>
            <a:pPr algn="r">
              <a:lnSpc>
                <a:spcPct val="150000"/>
              </a:lnSpc>
            </a:pPr>
            <a:r>
              <a:rPr kumimoji="1"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26</a:t>
            </a:r>
          </a:p>
          <a:p>
            <a:pPr algn="r">
              <a:lnSpc>
                <a:spcPct val="150000"/>
              </a:lnSpc>
            </a:pPr>
            <a:r>
              <a:rPr kumimoji="1"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13</a:t>
            </a:r>
          </a:p>
          <a:p>
            <a:pPr algn="r">
              <a:lnSpc>
                <a:spcPct val="150000"/>
              </a:lnSpc>
            </a:pPr>
            <a:r>
              <a:rPr kumimoji="1"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6</a:t>
            </a:r>
          </a:p>
          <a:p>
            <a:pPr algn="r">
              <a:lnSpc>
                <a:spcPct val="150000"/>
              </a:lnSpc>
            </a:pPr>
            <a:r>
              <a:rPr kumimoji="1"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3</a:t>
            </a:r>
          </a:p>
          <a:p>
            <a:pPr algn="r">
              <a:lnSpc>
                <a:spcPct val="150000"/>
              </a:lnSpc>
            </a:pPr>
            <a:r>
              <a:rPr kumimoji="1"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7751138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圖片 11">
            <a:extLst>
              <a:ext uri="{FF2B5EF4-FFF2-40B4-BE49-F238E27FC236}">
                <a16:creationId xmlns:a16="http://schemas.microsoft.com/office/drawing/2014/main" id="{54808311-E07F-054A-8C90-E9AF00715D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6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2" y="-1"/>
            <a:ext cx="12192001" cy="6858001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306B4CD5-1FC1-0948-A8B0-05E00D788709}"/>
              </a:ext>
            </a:extLst>
          </p:cNvPr>
          <p:cNvSpPr txBox="1"/>
          <p:nvPr/>
        </p:nvSpPr>
        <p:spPr>
          <a:xfrm>
            <a:off x="-1" y="6611779"/>
            <a:ext cx="98135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0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C/C++</a:t>
            </a:r>
            <a:r>
              <a:rPr kumimoji="1" lang="zh-CN" altLang="en-US" sz="10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基礎班</a:t>
            </a:r>
            <a:endParaRPr kumimoji="1" lang="zh-TW" altLang="en-US" sz="10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DAB873D4-5593-B042-8EAB-A5B45106F11D}"/>
              </a:ext>
            </a:extLst>
          </p:cNvPr>
          <p:cNvSpPr txBox="1"/>
          <p:nvPr/>
        </p:nvSpPr>
        <p:spPr>
          <a:xfrm>
            <a:off x="11622612" y="6611743"/>
            <a:ext cx="569387" cy="24622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zh-TW" altLang="en-US" sz="10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李耕銘</a:t>
            </a:r>
          </a:p>
        </p:txBody>
      </p:sp>
      <p:sp>
        <p:nvSpPr>
          <p:cNvPr id="13" name="圓角矩形 12">
            <a:extLst>
              <a:ext uri="{FF2B5EF4-FFF2-40B4-BE49-F238E27FC236}">
                <a16:creationId xmlns:a16="http://schemas.microsoft.com/office/drawing/2014/main" id="{A4DBFAC9-33D2-C14F-9161-B3817D710065}"/>
              </a:ext>
            </a:extLst>
          </p:cNvPr>
          <p:cNvSpPr/>
          <p:nvPr/>
        </p:nvSpPr>
        <p:spPr>
          <a:xfrm>
            <a:off x="3323164" y="2914357"/>
            <a:ext cx="5545671" cy="1044525"/>
          </a:xfrm>
          <a:prstGeom prst="roundRect">
            <a:avLst/>
          </a:prstGeom>
          <a:solidFill>
            <a:schemeClr val="bg1">
              <a:alpha val="82000"/>
            </a:schemeClr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EDA5B88-5B1A-1440-B106-FB2694682719}"/>
              </a:ext>
            </a:extLst>
          </p:cNvPr>
          <p:cNvSpPr/>
          <p:nvPr/>
        </p:nvSpPr>
        <p:spPr>
          <a:xfrm>
            <a:off x="4284450" y="3113453"/>
            <a:ext cx="362310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sz="36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程式語言是甚麼</a:t>
            </a:r>
            <a:r>
              <a:rPr lang="en-US" altLang="zh-TW" sz="36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?</a:t>
            </a:r>
            <a:endParaRPr lang="zh-TW" altLang="en-US" sz="36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8774673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圓角矩形 19">
            <a:extLst>
              <a:ext uri="{FF2B5EF4-FFF2-40B4-BE49-F238E27FC236}">
                <a16:creationId xmlns:a16="http://schemas.microsoft.com/office/drawing/2014/main" id="{1AAD93DB-386D-4540-8854-2A9D0E42792F}"/>
              </a:ext>
            </a:extLst>
          </p:cNvPr>
          <p:cNvSpPr/>
          <p:nvPr/>
        </p:nvSpPr>
        <p:spPr>
          <a:xfrm>
            <a:off x="2412317" y="4493996"/>
            <a:ext cx="1443600" cy="570271"/>
          </a:xfrm>
          <a:prstGeom prst="roundRect">
            <a:avLst/>
          </a:prstGeom>
          <a:solidFill>
            <a:srgbClr val="8497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9" name="圓角矩形 8">
            <a:extLst>
              <a:ext uri="{FF2B5EF4-FFF2-40B4-BE49-F238E27FC236}">
                <a16:creationId xmlns:a16="http://schemas.microsoft.com/office/drawing/2014/main" id="{FDFE76C9-02B1-E846-BC39-4DC7B772284D}"/>
              </a:ext>
            </a:extLst>
          </p:cNvPr>
          <p:cNvSpPr/>
          <p:nvPr/>
        </p:nvSpPr>
        <p:spPr>
          <a:xfrm>
            <a:off x="2412317" y="2147382"/>
            <a:ext cx="1443600" cy="570271"/>
          </a:xfrm>
          <a:prstGeom prst="roundRect">
            <a:avLst/>
          </a:prstGeom>
          <a:solidFill>
            <a:srgbClr val="8497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B4D26C68-1C59-5445-B061-04DA79228E00}"/>
              </a:ext>
            </a:extLst>
          </p:cNvPr>
          <p:cNvSpPr txBox="1"/>
          <p:nvPr/>
        </p:nvSpPr>
        <p:spPr>
          <a:xfrm>
            <a:off x="-1" y="6611779"/>
            <a:ext cx="98135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C/C++</a:t>
            </a:r>
            <a:r>
              <a:rPr kumimoji="1"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基礎班</a:t>
            </a:r>
            <a:endParaRPr kumimoji="1" lang="zh-TW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E4ECD0BD-04AA-E849-AA55-48C51C2EB509}"/>
              </a:ext>
            </a:extLst>
          </p:cNvPr>
          <p:cNvSpPr txBox="1"/>
          <p:nvPr/>
        </p:nvSpPr>
        <p:spPr>
          <a:xfrm>
            <a:off x="11622613" y="6611779"/>
            <a:ext cx="569387" cy="24622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zh-TW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李耕銘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4DFFA8C1-DE94-B348-B340-C01CE066BA04}"/>
              </a:ext>
            </a:extLst>
          </p:cNvPr>
          <p:cNvSpPr/>
          <p:nvPr/>
        </p:nvSpPr>
        <p:spPr>
          <a:xfrm>
            <a:off x="2443555" y="2233203"/>
            <a:ext cx="1381125" cy="40011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zh-TW" altLang="en-US" sz="20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電腦程式</a:t>
            </a:r>
            <a:endParaRPr lang="en-US" altLang="zh-TW" sz="2000" b="1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5B8FFBB4-3D50-8340-8C85-4210FDBDF8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" r="11482" b="8558"/>
          <a:stretch/>
        </p:blipFill>
        <p:spPr>
          <a:xfrm>
            <a:off x="2607017" y="3254775"/>
            <a:ext cx="6711266" cy="336147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ABE5CF3B-1743-6A4E-B40A-C3524C6B7B7F}"/>
              </a:ext>
            </a:extLst>
          </p:cNvPr>
          <p:cNvSpPr/>
          <p:nvPr/>
        </p:nvSpPr>
        <p:spPr>
          <a:xfrm>
            <a:off x="4121697" y="1988246"/>
            <a:ext cx="6096000" cy="872418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使電腦依據人類的要求執行相對應的工作</a:t>
            </a:r>
            <a:endParaRPr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可用來處理或接受資訊，或是進行溝通</a:t>
            </a:r>
            <a:endParaRPr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D9091C70-F063-9D4E-A941-635113B9477B}"/>
              </a:ext>
            </a:extLst>
          </p:cNvPr>
          <p:cNvSpPr/>
          <p:nvPr/>
        </p:nvSpPr>
        <p:spPr>
          <a:xfrm>
            <a:off x="2443554" y="4579076"/>
            <a:ext cx="1381125" cy="40011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zh-TW" altLang="en-US" sz="20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程式語言</a:t>
            </a:r>
            <a:endParaRPr lang="en-US" altLang="zh-TW" sz="2000" b="1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D728177-4D21-424E-B0D6-B1C00017FA7B}"/>
              </a:ext>
            </a:extLst>
          </p:cNvPr>
          <p:cNvSpPr/>
          <p:nvPr/>
        </p:nvSpPr>
        <p:spPr>
          <a:xfrm>
            <a:off x="4121697" y="4135174"/>
            <a:ext cx="5619750" cy="12879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以標準化的方式向電腦發出指令，明確指示電腦</a:t>
            </a:r>
            <a:r>
              <a:rPr lang="zh-CN" altLang="en-US" dirty="0">
                <a:solidFill>
                  <a:srgbClr val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要</a:t>
            </a:r>
            <a:r>
              <a:rPr lang="zh-TW" altLang="en-US" dirty="0">
                <a:solidFill>
                  <a:srgbClr val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進行的工作與執行方式</a:t>
            </a:r>
            <a:endParaRPr lang="en-US" altLang="zh-TW" dirty="0">
              <a:solidFill>
                <a:srgbClr val="00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相較自然語言，語法是被嚴格定義與標準化的</a:t>
            </a:r>
            <a:endParaRPr lang="en-US" altLang="zh-TW" dirty="0">
              <a:solidFill>
                <a:srgbClr val="00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6" name="圓角矩形 15">
            <a:extLst>
              <a:ext uri="{FF2B5EF4-FFF2-40B4-BE49-F238E27FC236}">
                <a16:creationId xmlns:a16="http://schemas.microsoft.com/office/drawing/2014/main" id="{FBC8AD88-A345-F14C-99B9-3FF9F67D8BFC}"/>
              </a:ext>
            </a:extLst>
          </p:cNvPr>
          <p:cNvSpPr/>
          <p:nvPr/>
        </p:nvSpPr>
        <p:spPr>
          <a:xfrm>
            <a:off x="2076450" y="1562103"/>
            <a:ext cx="7772400" cy="2028819"/>
          </a:xfrm>
          <a:prstGeom prst="roundRect">
            <a:avLst/>
          </a:prstGeom>
          <a:noFill/>
          <a:ln w="38100">
            <a:solidFill>
              <a:srgbClr val="8497B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7" name="圓角矩形 16">
            <a:extLst>
              <a:ext uri="{FF2B5EF4-FFF2-40B4-BE49-F238E27FC236}">
                <a16:creationId xmlns:a16="http://schemas.microsoft.com/office/drawing/2014/main" id="{D290A5CF-7D84-8244-8596-E735CF52DE14}"/>
              </a:ext>
            </a:extLst>
          </p:cNvPr>
          <p:cNvSpPr/>
          <p:nvPr/>
        </p:nvSpPr>
        <p:spPr>
          <a:xfrm>
            <a:off x="2076450" y="3802025"/>
            <a:ext cx="7772400" cy="2028819"/>
          </a:xfrm>
          <a:prstGeom prst="roundRect">
            <a:avLst/>
          </a:prstGeom>
          <a:noFill/>
          <a:ln w="38100">
            <a:solidFill>
              <a:srgbClr val="8497B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8" name="不規則四邊形 17">
            <a:extLst>
              <a:ext uri="{FF2B5EF4-FFF2-40B4-BE49-F238E27FC236}">
                <a16:creationId xmlns:a16="http://schemas.microsoft.com/office/drawing/2014/main" id="{8C791C5A-9CA7-E842-BE9F-2AF99A50D9A2}"/>
              </a:ext>
            </a:extLst>
          </p:cNvPr>
          <p:cNvSpPr/>
          <p:nvPr/>
        </p:nvSpPr>
        <p:spPr>
          <a:xfrm>
            <a:off x="2852523" y="-208375"/>
            <a:ext cx="6486950" cy="1118821"/>
          </a:xfrm>
          <a:prstGeom prst="trapezoid">
            <a:avLst/>
          </a:prstGeom>
          <a:solidFill>
            <a:srgbClr val="9449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1AF3D02D-08F2-C64A-86F4-4D9AB8B7AF84}"/>
              </a:ext>
            </a:extLst>
          </p:cNvPr>
          <p:cNvSpPr/>
          <p:nvPr/>
        </p:nvSpPr>
        <p:spPr>
          <a:xfrm>
            <a:off x="5182927" y="212745"/>
            <a:ext cx="1826141" cy="58477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zh-TW" altLang="en-US" sz="32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程式語言</a:t>
            </a:r>
          </a:p>
        </p:txBody>
      </p:sp>
    </p:spTree>
    <p:extLst>
      <p:ext uri="{BB962C8B-B14F-4D97-AF65-F5344CB8AC3E}">
        <p14:creationId xmlns:p14="http://schemas.microsoft.com/office/powerpoint/2010/main" val="1132761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圖片 11">
            <a:extLst>
              <a:ext uri="{FF2B5EF4-FFF2-40B4-BE49-F238E27FC236}">
                <a16:creationId xmlns:a16="http://schemas.microsoft.com/office/drawing/2014/main" id="{54808311-E07F-054A-8C90-E9AF00715D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6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2" y="-1"/>
            <a:ext cx="12192001" cy="6858001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306B4CD5-1FC1-0948-A8B0-05E00D788709}"/>
              </a:ext>
            </a:extLst>
          </p:cNvPr>
          <p:cNvSpPr txBox="1"/>
          <p:nvPr/>
        </p:nvSpPr>
        <p:spPr>
          <a:xfrm>
            <a:off x="-1" y="6611779"/>
            <a:ext cx="98135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0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C/C++</a:t>
            </a:r>
            <a:r>
              <a:rPr kumimoji="1" lang="zh-CN" altLang="en-US" sz="10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基礎班</a:t>
            </a:r>
            <a:endParaRPr kumimoji="1" lang="zh-TW" altLang="en-US" sz="10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DAB873D4-5593-B042-8EAB-A5B45106F11D}"/>
              </a:ext>
            </a:extLst>
          </p:cNvPr>
          <p:cNvSpPr txBox="1"/>
          <p:nvPr/>
        </p:nvSpPr>
        <p:spPr>
          <a:xfrm>
            <a:off x="11622612" y="6611743"/>
            <a:ext cx="569387" cy="24622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zh-TW" altLang="en-US" sz="10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李耕銘</a:t>
            </a:r>
          </a:p>
        </p:txBody>
      </p:sp>
      <p:sp>
        <p:nvSpPr>
          <p:cNvPr id="13" name="圓角矩形 12">
            <a:extLst>
              <a:ext uri="{FF2B5EF4-FFF2-40B4-BE49-F238E27FC236}">
                <a16:creationId xmlns:a16="http://schemas.microsoft.com/office/drawing/2014/main" id="{A4DBFAC9-33D2-C14F-9161-B3817D710065}"/>
              </a:ext>
            </a:extLst>
          </p:cNvPr>
          <p:cNvSpPr/>
          <p:nvPr/>
        </p:nvSpPr>
        <p:spPr>
          <a:xfrm>
            <a:off x="3323164" y="2914357"/>
            <a:ext cx="5545671" cy="1044525"/>
          </a:xfrm>
          <a:prstGeom prst="roundRect">
            <a:avLst/>
          </a:prstGeom>
          <a:solidFill>
            <a:schemeClr val="bg1">
              <a:alpha val="82000"/>
            </a:schemeClr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EDA5B88-5B1A-1440-B106-FB2694682719}"/>
              </a:ext>
            </a:extLst>
          </p:cNvPr>
          <p:cNvSpPr/>
          <p:nvPr/>
        </p:nvSpPr>
        <p:spPr>
          <a:xfrm>
            <a:off x="3822786" y="3113453"/>
            <a:ext cx="454643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sz="36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為什麼要學程式語言</a:t>
            </a:r>
            <a:r>
              <a:rPr lang="en-US" altLang="zh-TW" sz="36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?</a:t>
            </a:r>
            <a:endParaRPr lang="zh-TW" altLang="en-US" sz="36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2259045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不規則四邊形 8">
            <a:extLst>
              <a:ext uri="{FF2B5EF4-FFF2-40B4-BE49-F238E27FC236}">
                <a16:creationId xmlns:a16="http://schemas.microsoft.com/office/drawing/2014/main" id="{2AE1F843-877C-FD4A-AAD2-8E2B80A8278D}"/>
              </a:ext>
            </a:extLst>
          </p:cNvPr>
          <p:cNvSpPr/>
          <p:nvPr/>
        </p:nvSpPr>
        <p:spPr>
          <a:xfrm>
            <a:off x="2852523" y="-208375"/>
            <a:ext cx="6486950" cy="1118821"/>
          </a:xfrm>
          <a:prstGeom prst="trapezoid">
            <a:avLst/>
          </a:prstGeom>
          <a:solidFill>
            <a:srgbClr val="9449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5A9E668B-491C-234B-93FA-DC7CA6F1342C}"/>
              </a:ext>
            </a:extLst>
          </p:cNvPr>
          <p:cNvSpPr/>
          <p:nvPr/>
        </p:nvSpPr>
        <p:spPr>
          <a:xfrm>
            <a:off x="4567374" y="212745"/>
            <a:ext cx="3057247" cy="58477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zh-TW" altLang="en-US" sz="32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為何要學程式？</a:t>
            </a:r>
          </a:p>
        </p:txBody>
      </p:sp>
      <p:sp>
        <p:nvSpPr>
          <p:cNvPr id="7" name="圓角矩形 6">
            <a:extLst>
              <a:ext uri="{FF2B5EF4-FFF2-40B4-BE49-F238E27FC236}">
                <a16:creationId xmlns:a16="http://schemas.microsoft.com/office/drawing/2014/main" id="{4AEF17BF-1FE5-D34B-9ECA-7584397EC171}"/>
              </a:ext>
            </a:extLst>
          </p:cNvPr>
          <p:cNvSpPr/>
          <p:nvPr/>
        </p:nvSpPr>
        <p:spPr>
          <a:xfrm>
            <a:off x="2502058" y="1733552"/>
            <a:ext cx="7187879" cy="441959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 w="508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B4D26C68-1C59-5445-B061-04DA79228E00}"/>
              </a:ext>
            </a:extLst>
          </p:cNvPr>
          <p:cNvSpPr txBox="1"/>
          <p:nvPr/>
        </p:nvSpPr>
        <p:spPr>
          <a:xfrm>
            <a:off x="-1" y="6611779"/>
            <a:ext cx="98135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C/C++</a:t>
            </a:r>
            <a:r>
              <a:rPr kumimoji="1"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基礎班</a:t>
            </a:r>
            <a:endParaRPr kumimoji="1" lang="zh-TW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E4ECD0BD-04AA-E849-AA55-48C51C2EB509}"/>
              </a:ext>
            </a:extLst>
          </p:cNvPr>
          <p:cNvSpPr txBox="1"/>
          <p:nvPr/>
        </p:nvSpPr>
        <p:spPr>
          <a:xfrm>
            <a:off x="11622613" y="6611779"/>
            <a:ext cx="569387" cy="24622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zh-TW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李耕銘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B0AAA6C-D505-144F-8911-56AF21C8D891}"/>
              </a:ext>
            </a:extLst>
          </p:cNvPr>
          <p:cNvSpPr/>
          <p:nvPr/>
        </p:nvSpPr>
        <p:spPr>
          <a:xfrm>
            <a:off x="2733013" y="2260644"/>
            <a:ext cx="6725967" cy="33654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相關工作需求，正在急速成長中</a:t>
            </a:r>
            <a:endParaRPr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幾乎可以與任何領域搭配或協作</a:t>
            </a:r>
            <a:endParaRPr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實現創新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/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創業</a:t>
            </a:r>
            <a:endParaRPr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持續接觸尖端科技</a:t>
            </a:r>
            <a:endParaRPr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科學研究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/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統計必定會用到</a:t>
            </a:r>
            <a:endParaRPr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處理現實生活中機械化的問題與工作</a:t>
            </a:r>
            <a:endParaRPr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學習以</a:t>
            </a:r>
            <a:r>
              <a:rPr lang="zh-TW" altLang="en-US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電腦的角度來思考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，把問題轉換成電腦可以解決的形式</a:t>
            </a:r>
            <a:endParaRPr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lvl="1">
              <a:lnSpc>
                <a:spcPct val="150000"/>
              </a:lnSpc>
            </a:pPr>
            <a:r>
              <a:rPr lang="en-US" altLang="zh-TW" i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“Learning to Think Like a Computer”- Laura Pappano </a:t>
            </a:r>
            <a:endParaRPr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1373094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圖片 11">
            <a:extLst>
              <a:ext uri="{FF2B5EF4-FFF2-40B4-BE49-F238E27FC236}">
                <a16:creationId xmlns:a16="http://schemas.microsoft.com/office/drawing/2014/main" id="{54808311-E07F-054A-8C90-E9AF00715D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6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2" y="-1"/>
            <a:ext cx="12192001" cy="6858001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306B4CD5-1FC1-0948-A8B0-05E00D788709}"/>
              </a:ext>
            </a:extLst>
          </p:cNvPr>
          <p:cNvSpPr txBox="1"/>
          <p:nvPr/>
        </p:nvSpPr>
        <p:spPr>
          <a:xfrm>
            <a:off x="-1" y="6611779"/>
            <a:ext cx="98135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0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C/C++</a:t>
            </a:r>
            <a:r>
              <a:rPr kumimoji="1" lang="zh-CN" altLang="en-US" sz="10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基礎班</a:t>
            </a:r>
            <a:endParaRPr kumimoji="1" lang="zh-TW" altLang="en-US" sz="10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DAB873D4-5593-B042-8EAB-A5B45106F11D}"/>
              </a:ext>
            </a:extLst>
          </p:cNvPr>
          <p:cNvSpPr txBox="1"/>
          <p:nvPr/>
        </p:nvSpPr>
        <p:spPr>
          <a:xfrm>
            <a:off x="11622612" y="6611743"/>
            <a:ext cx="569387" cy="24622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zh-TW" altLang="en-US" sz="10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李耕銘</a:t>
            </a:r>
          </a:p>
        </p:txBody>
      </p:sp>
      <p:sp>
        <p:nvSpPr>
          <p:cNvPr id="13" name="圓角矩形 12">
            <a:extLst>
              <a:ext uri="{FF2B5EF4-FFF2-40B4-BE49-F238E27FC236}">
                <a16:creationId xmlns:a16="http://schemas.microsoft.com/office/drawing/2014/main" id="{A4DBFAC9-33D2-C14F-9161-B3817D710065}"/>
              </a:ext>
            </a:extLst>
          </p:cNvPr>
          <p:cNvSpPr/>
          <p:nvPr/>
        </p:nvSpPr>
        <p:spPr>
          <a:xfrm>
            <a:off x="3323164" y="2914357"/>
            <a:ext cx="5545671" cy="1044525"/>
          </a:xfrm>
          <a:prstGeom prst="roundRect">
            <a:avLst/>
          </a:prstGeom>
          <a:solidFill>
            <a:schemeClr val="bg1">
              <a:alpha val="82000"/>
            </a:schemeClr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EDA5B88-5B1A-1440-B106-FB2694682719}"/>
              </a:ext>
            </a:extLst>
          </p:cNvPr>
          <p:cNvSpPr/>
          <p:nvPr/>
        </p:nvSpPr>
        <p:spPr>
          <a:xfrm>
            <a:off x="4277238" y="3113453"/>
            <a:ext cx="363753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sz="36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程式語言的分類</a:t>
            </a:r>
            <a:r>
              <a:rPr lang="en-US" altLang="zh-TW" sz="36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?</a:t>
            </a:r>
            <a:endParaRPr lang="zh-TW" altLang="en-US" sz="36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180120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圖片 11">
            <a:extLst>
              <a:ext uri="{FF2B5EF4-FFF2-40B4-BE49-F238E27FC236}">
                <a16:creationId xmlns:a16="http://schemas.microsoft.com/office/drawing/2014/main" id="{54808311-E07F-054A-8C90-E9AF00715D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6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2" y="-37"/>
            <a:ext cx="12192001" cy="6858001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306B4CD5-1FC1-0948-A8B0-05E00D788709}"/>
              </a:ext>
            </a:extLst>
          </p:cNvPr>
          <p:cNvSpPr txBox="1"/>
          <p:nvPr/>
        </p:nvSpPr>
        <p:spPr>
          <a:xfrm>
            <a:off x="-1" y="6611779"/>
            <a:ext cx="98135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0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C/C++</a:t>
            </a:r>
            <a:r>
              <a:rPr kumimoji="1" lang="zh-CN" altLang="en-US" sz="10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基礎班</a:t>
            </a:r>
            <a:endParaRPr kumimoji="1" lang="zh-TW" altLang="en-US" sz="10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DAB873D4-5593-B042-8EAB-A5B45106F11D}"/>
              </a:ext>
            </a:extLst>
          </p:cNvPr>
          <p:cNvSpPr txBox="1"/>
          <p:nvPr/>
        </p:nvSpPr>
        <p:spPr>
          <a:xfrm>
            <a:off x="11622612" y="6611743"/>
            <a:ext cx="569387" cy="24622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zh-TW" altLang="en-US" sz="10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李耕銘</a:t>
            </a:r>
          </a:p>
        </p:txBody>
      </p:sp>
      <p:sp>
        <p:nvSpPr>
          <p:cNvPr id="13" name="圓角矩形 12">
            <a:extLst>
              <a:ext uri="{FF2B5EF4-FFF2-40B4-BE49-F238E27FC236}">
                <a16:creationId xmlns:a16="http://schemas.microsoft.com/office/drawing/2014/main" id="{A4DBFAC9-33D2-C14F-9161-B3817D710065}"/>
              </a:ext>
            </a:extLst>
          </p:cNvPr>
          <p:cNvSpPr/>
          <p:nvPr/>
        </p:nvSpPr>
        <p:spPr>
          <a:xfrm>
            <a:off x="3323164" y="2914357"/>
            <a:ext cx="5545671" cy="1044525"/>
          </a:xfrm>
          <a:prstGeom prst="roundRect">
            <a:avLst/>
          </a:prstGeom>
          <a:solidFill>
            <a:schemeClr val="bg1">
              <a:alpha val="82000"/>
            </a:schemeClr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EDA5B88-5B1A-1440-B106-FB2694682719}"/>
              </a:ext>
            </a:extLst>
          </p:cNvPr>
          <p:cNvSpPr/>
          <p:nvPr/>
        </p:nvSpPr>
        <p:spPr>
          <a:xfrm>
            <a:off x="3926177" y="3113453"/>
            <a:ext cx="433965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sz="36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電腦的組成與運作？</a:t>
            </a:r>
          </a:p>
        </p:txBody>
      </p:sp>
    </p:spTree>
    <p:extLst>
      <p:ext uri="{BB962C8B-B14F-4D97-AF65-F5344CB8AC3E}">
        <p14:creationId xmlns:p14="http://schemas.microsoft.com/office/powerpoint/2010/main" val="17666577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不規則四邊形 38">
            <a:extLst>
              <a:ext uri="{FF2B5EF4-FFF2-40B4-BE49-F238E27FC236}">
                <a16:creationId xmlns:a16="http://schemas.microsoft.com/office/drawing/2014/main" id="{E0168615-BB9E-5A46-8DBD-437D63E35AD7}"/>
              </a:ext>
            </a:extLst>
          </p:cNvPr>
          <p:cNvSpPr/>
          <p:nvPr/>
        </p:nvSpPr>
        <p:spPr>
          <a:xfrm>
            <a:off x="2852523" y="-208375"/>
            <a:ext cx="6486950" cy="1118821"/>
          </a:xfrm>
          <a:prstGeom prst="trapezoid">
            <a:avLst/>
          </a:prstGeom>
          <a:solidFill>
            <a:srgbClr val="9449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1BCC5EE0-219C-044E-AC9B-EB91AA87D689}"/>
              </a:ext>
            </a:extLst>
          </p:cNvPr>
          <p:cNvSpPr/>
          <p:nvPr/>
        </p:nvSpPr>
        <p:spPr>
          <a:xfrm>
            <a:off x="4567374" y="212745"/>
            <a:ext cx="3057247" cy="58477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zh-TW" altLang="en-US" sz="32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程式語言的分別</a:t>
            </a:r>
          </a:p>
        </p:txBody>
      </p:sp>
      <p:sp>
        <p:nvSpPr>
          <p:cNvPr id="20" name="圓角矩形 19">
            <a:extLst>
              <a:ext uri="{FF2B5EF4-FFF2-40B4-BE49-F238E27FC236}">
                <a16:creationId xmlns:a16="http://schemas.microsoft.com/office/drawing/2014/main" id="{A099A043-CF55-E443-8D6B-EBC4465CCB67}"/>
              </a:ext>
            </a:extLst>
          </p:cNvPr>
          <p:cNvSpPr/>
          <p:nvPr/>
        </p:nvSpPr>
        <p:spPr>
          <a:xfrm>
            <a:off x="2130267" y="1451567"/>
            <a:ext cx="6260320" cy="813430"/>
          </a:xfrm>
          <a:prstGeom prst="round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B4D26C68-1C59-5445-B061-04DA79228E00}"/>
              </a:ext>
            </a:extLst>
          </p:cNvPr>
          <p:cNvSpPr txBox="1"/>
          <p:nvPr/>
        </p:nvSpPr>
        <p:spPr>
          <a:xfrm>
            <a:off x="-1" y="6611779"/>
            <a:ext cx="98135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C/C++</a:t>
            </a:r>
            <a:r>
              <a:rPr kumimoji="1"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基礎班</a:t>
            </a:r>
            <a:endParaRPr kumimoji="1" lang="zh-TW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E4ECD0BD-04AA-E849-AA55-48C51C2EB509}"/>
              </a:ext>
            </a:extLst>
          </p:cNvPr>
          <p:cNvSpPr txBox="1"/>
          <p:nvPr/>
        </p:nvSpPr>
        <p:spPr>
          <a:xfrm>
            <a:off x="11622613" y="6611779"/>
            <a:ext cx="569387" cy="24622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zh-TW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李耕銘</a:t>
            </a:r>
          </a:p>
        </p:txBody>
      </p:sp>
      <p:sp>
        <p:nvSpPr>
          <p:cNvPr id="9" name="向下箭號 8">
            <a:extLst>
              <a:ext uri="{FF2B5EF4-FFF2-40B4-BE49-F238E27FC236}">
                <a16:creationId xmlns:a16="http://schemas.microsoft.com/office/drawing/2014/main" id="{606EB3FC-9212-4F41-89BF-0884901A7B9C}"/>
              </a:ext>
            </a:extLst>
          </p:cNvPr>
          <p:cNvSpPr/>
          <p:nvPr/>
        </p:nvSpPr>
        <p:spPr>
          <a:xfrm>
            <a:off x="9324975" y="1451567"/>
            <a:ext cx="736757" cy="4772624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0" name="向下箭號 9">
            <a:extLst>
              <a:ext uri="{FF2B5EF4-FFF2-40B4-BE49-F238E27FC236}">
                <a16:creationId xmlns:a16="http://schemas.microsoft.com/office/drawing/2014/main" id="{A2C7AC8D-2B70-814D-9AD6-9A7BDEDF9F58}"/>
              </a:ext>
            </a:extLst>
          </p:cNvPr>
          <p:cNvSpPr/>
          <p:nvPr/>
        </p:nvSpPr>
        <p:spPr>
          <a:xfrm rot="10800000">
            <a:off x="10440618" y="1451567"/>
            <a:ext cx="736757" cy="4772624"/>
          </a:xfrm>
          <a:prstGeom prst="down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7F5FA82C-3D89-604B-8EE0-0E7459A7EA3A}"/>
              </a:ext>
            </a:extLst>
          </p:cNvPr>
          <p:cNvSpPr txBox="1"/>
          <p:nvPr/>
        </p:nvSpPr>
        <p:spPr>
          <a:xfrm>
            <a:off x="9477958" y="5005763"/>
            <a:ext cx="4307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執行快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3FF50FD8-C574-D64B-B1D7-89A9D1B229CE}"/>
              </a:ext>
            </a:extLst>
          </p:cNvPr>
          <p:cNvSpPr txBox="1"/>
          <p:nvPr/>
        </p:nvSpPr>
        <p:spPr>
          <a:xfrm>
            <a:off x="10598507" y="1749773"/>
            <a:ext cx="4209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學得快</a:t>
            </a:r>
          </a:p>
        </p:txBody>
      </p:sp>
      <p:sp>
        <p:nvSpPr>
          <p:cNvPr id="19" name="圓角矩形 18">
            <a:extLst>
              <a:ext uri="{FF2B5EF4-FFF2-40B4-BE49-F238E27FC236}">
                <a16:creationId xmlns:a16="http://schemas.microsoft.com/office/drawing/2014/main" id="{F324E059-47AC-ED43-BE2A-8C5E0999B60A}"/>
              </a:ext>
            </a:extLst>
          </p:cNvPr>
          <p:cNvSpPr/>
          <p:nvPr/>
        </p:nvSpPr>
        <p:spPr>
          <a:xfrm>
            <a:off x="1910232" y="1591149"/>
            <a:ext cx="1409353" cy="521275"/>
          </a:xfrm>
          <a:prstGeom prst="roundRect">
            <a:avLst/>
          </a:prstGeom>
          <a:solidFill>
            <a:schemeClr val="tx2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521A5D64-1C83-7147-9E36-4BCC008E2D66}"/>
              </a:ext>
            </a:extLst>
          </p:cNvPr>
          <p:cNvSpPr/>
          <p:nvPr/>
        </p:nvSpPr>
        <p:spPr>
          <a:xfrm>
            <a:off x="2060910" y="1667120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自然語言</a:t>
            </a:r>
            <a:endParaRPr lang="en-US" altLang="zh-TW" b="1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CB5E7F67-8B56-474B-8047-41BB7005A4D7}"/>
              </a:ext>
            </a:extLst>
          </p:cNvPr>
          <p:cNvSpPr/>
          <p:nvPr/>
        </p:nvSpPr>
        <p:spPr>
          <a:xfrm>
            <a:off x="3539620" y="1528620"/>
            <a:ext cx="29535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Hello, how are you?</a:t>
            </a:r>
          </a:p>
          <a:p>
            <a:r>
              <a:rPr lang="en-US" altLang="zh-TW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Fine, thank you. And you?</a:t>
            </a:r>
            <a:endParaRPr lang="zh-TW" altLang="en-US" dirty="0">
              <a:latin typeface="Calibri" panose="020F0502020204030204" pitchFamily="34" charset="0"/>
              <a:ea typeface="Microsoft JhengHei" panose="020B0604030504040204" pitchFamily="34" charset="-120"/>
              <a:cs typeface="Calibri" panose="020F0502020204030204" pitchFamily="34" charset="0"/>
            </a:endParaRPr>
          </a:p>
        </p:txBody>
      </p:sp>
      <p:sp>
        <p:nvSpPr>
          <p:cNvPr id="23" name="圓角矩形 22">
            <a:extLst>
              <a:ext uri="{FF2B5EF4-FFF2-40B4-BE49-F238E27FC236}">
                <a16:creationId xmlns:a16="http://schemas.microsoft.com/office/drawing/2014/main" id="{D1CFEEB1-55E2-174B-951F-DC89960D661D}"/>
              </a:ext>
            </a:extLst>
          </p:cNvPr>
          <p:cNvSpPr/>
          <p:nvPr/>
        </p:nvSpPr>
        <p:spPr>
          <a:xfrm>
            <a:off x="2130267" y="2438500"/>
            <a:ext cx="6260320" cy="813430"/>
          </a:xfrm>
          <a:prstGeom prst="round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24" name="圓角矩形 23">
            <a:extLst>
              <a:ext uri="{FF2B5EF4-FFF2-40B4-BE49-F238E27FC236}">
                <a16:creationId xmlns:a16="http://schemas.microsoft.com/office/drawing/2014/main" id="{B425281A-A6B1-EC49-AB28-6CA5C9E4AE3A}"/>
              </a:ext>
            </a:extLst>
          </p:cNvPr>
          <p:cNvSpPr/>
          <p:nvPr/>
        </p:nvSpPr>
        <p:spPr>
          <a:xfrm>
            <a:off x="1910232" y="2578082"/>
            <a:ext cx="1409353" cy="521275"/>
          </a:xfrm>
          <a:prstGeom prst="roundRect">
            <a:avLst/>
          </a:prstGeom>
          <a:solidFill>
            <a:schemeClr val="tx2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CB674B99-6F61-5E4D-9380-ED6970DF2F24}"/>
              </a:ext>
            </a:extLst>
          </p:cNvPr>
          <p:cNvSpPr/>
          <p:nvPr/>
        </p:nvSpPr>
        <p:spPr>
          <a:xfrm>
            <a:off x="2060910" y="2654053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查詢</a:t>
            </a:r>
            <a:r>
              <a:rPr lang="zh-TW" altLang="en-US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語言</a:t>
            </a:r>
            <a:endParaRPr lang="en-US" altLang="zh-TW" b="1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6389A3D9-BDC6-654F-AE36-FF671F789FFB}"/>
              </a:ext>
            </a:extLst>
          </p:cNvPr>
          <p:cNvSpPr/>
          <p:nvPr/>
        </p:nvSpPr>
        <p:spPr>
          <a:xfrm>
            <a:off x="3539620" y="2515553"/>
            <a:ext cx="459379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SELECT * FROM Table WHERE Column like '%‘</a:t>
            </a:r>
          </a:p>
          <a:p>
            <a:r>
              <a:rPr lang="en-US" altLang="zh-TW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Update Table set Data=‘data' where D2=‘d2'</a:t>
            </a:r>
            <a:endParaRPr lang="zh-TW" altLang="en-US" dirty="0">
              <a:latin typeface="Calibri" panose="020F0502020204030204" pitchFamily="34" charset="0"/>
              <a:ea typeface="Microsoft JhengHei" panose="020B0604030504040204" pitchFamily="34" charset="-120"/>
              <a:cs typeface="Calibri" panose="020F0502020204030204" pitchFamily="34" charset="0"/>
            </a:endParaRPr>
          </a:p>
        </p:txBody>
      </p:sp>
      <p:sp>
        <p:nvSpPr>
          <p:cNvPr id="27" name="圓角矩形 26">
            <a:extLst>
              <a:ext uri="{FF2B5EF4-FFF2-40B4-BE49-F238E27FC236}">
                <a16:creationId xmlns:a16="http://schemas.microsoft.com/office/drawing/2014/main" id="{F88CB8D6-B9E5-DD45-A1D5-B8DB69B19861}"/>
              </a:ext>
            </a:extLst>
          </p:cNvPr>
          <p:cNvSpPr/>
          <p:nvPr/>
        </p:nvSpPr>
        <p:spPr>
          <a:xfrm>
            <a:off x="2130267" y="3430995"/>
            <a:ext cx="6260320" cy="813430"/>
          </a:xfrm>
          <a:prstGeom prst="roundRect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28" name="圓角矩形 27">
            <a:extLst>
              <a:ext uri="{FF2B5EF4-FFF2-40B4-BE49-F238E27FC236}">
                <a16:creationId xmlns:a16="http://schemas.microsoft.com/office/drawing/2014/main" id="{E9E1D7CA-6CCE-E947-A900-E2983E60A72F}"/>
              </a:ext>
            </a:extLst>
          </p:cNvPr>
          <p:cNvSpPr/>
          <p:nvPr/>
        </p:nvSpPr>
        <p:spPr>
          <a:xfrm>
            <a:off x="1910232" y="3570577"/>
            <a:ext cx="1409353" cy="521275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FDE75066-1B31-E24E-95D2-F38886A5967D}"/>
              </a:ext>
            </a:extLst>
          </p:cNvPr>
          <p:cNvSpPr/>
          <p:nvPr/>
        </p:nvSpPr>
        <p:spPr>
          <a:xfrm>
            <a:off x="2060910" y="3646548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高階語言</a:t>
            </a:r>
            <a:endParaRPr lang="en-US" altLang="zh-TW" b="1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A31C7B97-7DE2-C347-A803-523A35771A78}"/>
              </a:ext>
            </a:extLst>
          </p:cNvPr>
          <p:cNvSpPr/>
          <p:nvPr/>
        </p:nvSpPr>
        <p:spPr>
          <a:xfrm>
            <a:off x="3539620" y="3510182"/>
            <a:ext cx="459379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err="1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cin</a:t>
            </a:r>
            <a:r>
              <a:rPr lang="en-US" altLang="zh-TW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 &gt;&gt; x;</a:t>
            </a:r>
          </a:p>
          <a:p>
            <a:r>
              <a:rPr lang="en-US" altLang="zh-TW" dirty="0" err="1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cout</a:t>
            </a:r>
            <a:r>
              <a:rPr lang="en-US" altLang="zh-TW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 &lt;&lt; x &lt;&lt; </a:t>
            </a:r>
            <a:r>
              <a:rPr lang="en-US" altLang="zh-TW" dirty="0" err="1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endl</a:t>
            </a:r>
            <a:r>
              <a:rPr lang="en-US" altLang="zh-TW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;</a:t>
            </a:r>
            <a:endParaRPr lang="zh-TW" altLang="en-US" dirty="0">
              <a:latin typeface="Calibri" panose="020F0502020204030204" pitchFamily="34" charset="0"/>
              <a:ea typeface="Microsoft JhengHei" panose="020B0604030504040204" pitchFamily="34" charset="-120"/>
              <a:cs typeface="Calibri" panose="020F0502020204030204" pitchFamily="34" charset="0"/>
            </a:endParaRPr>
          </a:p>
        </p:txBody>
      </p:sp>
      <p:sp>
        <p:nvSpPr>
          <p:cNvPr id="31" name="圓角矩形 30">
            <a:extLst>
              <a:ext uri="{FF2B5EF4-FFF2-40B4-BE49-F238E27FC236}">
                <a16:creationId xmlns:a16="http://schemas.microsoft.com/office/drawing/2014/main" id="{D45B3EF3-7779-834D-9239-204633D9320F}"/>
              </a:ext>
            </a:extLst>
          </p:cNvPr>
          <p:cNvSpPr/>
          <p:nvPr/>
        </p:nvSpPr>
        <p:spPr>
          <a:xfrm>
            <a:off x="2130267" y="4420878"/>
            <a:ext cx="6260320" cy="813430"/>
          </a:xfrm>
          <a:prstGeom prst="round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32" name="圓角矩形 31">
            <a:extLst>
              <a:ext uri="{FF2B5EF4-FFF2-40B4-BE49-F238E27FC236}">
                <a16:creationId xmlns:a16="http://schemas.microsoft.com/office/drawing/2014/main" id="{82983F28-6171-7341-B824-6DF310DE2B1C}"/>
              </a:ext>
            </a:extLst>
          </p:cNvPr>
          <p:cNvSpPr/>
          <p:nvPr/>
        </p:nvSpPr>
        <p:spPr>
          <a:xfrm>
            <a:off x="1910232" y="4560460"/>
            <a:ext cx="1409353" cy="521275"/>
          </a:xfrm>
          <a:prstGeom prst="roundRect">
            <a:avLst/>
          </a:prstGeom>
          <a:solidFill>
            <a:schemeClr val="tx2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C2A89D14-EA23-FB46-B85F-29D0997BED0E}"/>
              </a:ext>
            </a:extLst>
          </p:cNvPr>
          <p:cNvSpPr/>
          <p:nvPr/>
        </p:nvSpPr>
        <p:spPr>
          <a:xfrm>
            <a:off x="2060910" y="4636431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組合語言</a:t>
            </a:r>
            <a:endParaRPr lang="en-US" altLang="zh-TW" b="1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56A9A7A8-24BA-E64E-823D-7ED15F652410}"/>
              </a:ext>
            </a:extLst>
          </p:cNvPr>
          <p:cNvSpPr/>
          <p:nvPr/>
        </p:nvSpPr>
        <p:spPr>
          <a:xfrm>
            <a:off x="3539620" y="4485443"/>
            <a:ext cx="459379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MOV </a:t>
            </a:r>
            <a:r>
              <a:rPr lang="en-US" altLang="zh-TW" dirty="0" err="1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eax</a:t>
            </a:r>
            <a:r>
              <a:rPr lang="en-US" altLang="zh-TW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, 1</a:t>
            </a:r>
          </a:p>
          <a:p>
            <a:r>
              <a:rPr lang="en-US" altLang="zh-TW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ADD </a:t>
            </a:r>
            <a:r>
              <a:rPr lang="en-US" altLang="zh-TW" dirty="0" err="1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eax</a:t>
            </a:r>
            <a:r>
              <a:rPr lang="en-US" altLang="zh-TW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, 4</a:t>
            </a:r>
            <a:endParaRPr lang="zh-TW" altLang="en-US" dirty="0">
              <a:latin typeface="Calibri" panose="020F0502020204030204" pitchFamily="34" charset="0"/>
              <a:ea typeface="Microsoft JhengHei" panose="020B0604030504040204" pitchFamily="34" charset="-120"/>
              <a:cs typeface="Calibri" panose="020F0502020204030204" pitchFamily="34" charset="0"/>
            </a:endParaRPr>
          </a:p>
        </p:txBody>
      </p:sp>
      <p:sp>
        <p:nvSpPr>
          <p:cNvPr id="35" name="圓角矩形 34">
            <a:extLst>
              <a:ext uri="{FF2B5EF4-FFF2-40B4-BE49-F238E27FC236}">
                <a16:creationId xmlns:a16="http://schemas.microsoft.com/office/drawing/2014/main" id="{E9B2B12F-A6A7-8546-B5D4-F5896433CDC4}"/>
              </a:ext>
            </a:extLst>
          </p:cNvPr>
          <p:cNvSpPr/>
          <p:nvPr/>
        </p:nvSpPr>
        <p:spPr>
          <a:xfrm>
            <a:off x="2130267" y="5410761"/>
            <a:ext cx="6260320" cy="813430"/>
          </a:xfrm>
          <a:prstGeom prst="round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36" name="圓角矩形 35">
            <a:extLst>
              <a:ext uri="{FF2B5EF4-FFF2-40B4-BE49-F238E27FC236}">
                <a16:creationId xmlns:a16="http://schemas.microsoft.com/office/drawing/2014/main" id="{36E18369-2DC2-6C44-949A-612824EB3DF8}"/>
              </a:ext>
            </a:extLst>
          </p:cNvPr>
          <p:cNvSpPr/>
          <p:nvPr/>
        </p:nvSpPr>
        <p:spPr>
          <a:xfrm>
            <a:off x="1910232" y="5550343"/>
            <a:ext cx="1409353" cy="521275"/>
          </a:xfrm>
          <a:prstGeom prst="roundRect">
            <a:avLst/>
          </a:prstGeom>
          <a:solidFill>
            <a:schemeClr val="tx2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2B444716-E53E-8546-87D3-A37C0ABB0073}"/>
              </a:ext>
            </a:extLst>
          </p:cNvPr>
          <p:cNvSpPr/>
          <p:nvPr/>
        </p:nvSpPr>
        <p:spPr>
          <a:xfrm>
            <a:off x="2060910" y="5626314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機器語言</a:t>
            </a:r>
            <a:endParaRPr lang="en-US" altLang="zh-TW" b="1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7791BB32-A5E2-944C-9D0F-02C8284030AC}"/>
              </a:ext>
            </a:extLst>
          </p:cNvPr>
          <p:cNvSpPr/>
          <p:nvPr/>
        </p:nvSpPr>
        <p:spPr>
          <a:xfrm>
            <a:off x="3539620" y="5495435"/>
            <a:ext cx="459379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0000,0000,000000010000</a:t>
            </a:r>
          </a:p>
          <a:p>
            <a:r>
              <a:rPr lang="en-US" altLang="zh-TW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0000,0001,000000000001 </a:t>
            </a:r>
            <a:endParaRPr lang="zh-TW" altLang="en-US" dirty="0">
              <a:latin typeface="Calibri" panose="020F0502020204030204" pitchFamily="34" charset="0"/>
              <a:ea typeface="Microsoft JhengHei" panose="020B0604030504040204" pitchFamily="34" charset="-12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35522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不規則四邊形 59">
            <a:extLst>
              <a:ext uri="{FF2B5EF4-FFF2-40B4-BE49-F238E27FC236}">
                <a16:creationId xmlns:a16="http://schemas.microsoft.com/office/drawing/2014/main" id="{980E2453-8CD8-374F-941B-259986079102}"/>
              </a:ext>
            </a:extLst>
          </p:cNvPr>
          <p:cNvSpPr/>
          <p:nvPr/>
        </p:nvSpPr>
        <p:spPr>
          <a:xfrm>
            <a:off x="2852523" y="-208375"/>
            <a:ext cx="6486950" cy="1118821"/>
          </a:xfrm>
          <a:prstGeom prst="trapezoid">
            <a:avLst/>
          </a:prstGeom>
          <a:solidFill>
            <a:srgbClr val="9449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7B5A99E3-0B5B-9B4E-80E0-6D42AF91AD3B}"/>
              </a:ext>
            </a:extLst>
          </p:cNvPr>
          <p:cNvSpPr/>
          <p:nvPr/>
        </p:nvSpPr>
        <p:spPr>
          <a:xfrm>
            <a:off x="4434457" y="215298"/>
            <a:ext cx="3467616" cy="58477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zh-TW" altLang="en-US" sz="32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程式碼的蛻變過程</a:t>
            </a:r>
          </a:p>
        </p:txBody>
      </p:sp>
      <p:sp>
        <p:nvSpPr>
          <p:cNvPr id="83" name="圓角矩形 82">
            <a:extLst>
              <a:ext uri="{FF2B5EF4-FFF2-40B4-BE49-F238E27FC236}">
                <a16:creationId xmlns:a16="http://schemas.microsoft.com/office/drawing/2014/main" id="{790E3515-BC2C-2045-BAFF-C8CA35A24873}"/>
              </a:ext>
            </a:extLst>
          </p:cNvPr>
          <p:cNvSpPr/>
          <p:nvPr/>
        </p:nvSpPr>
        <p:spPr>
          <a:xfrm>
            <a:off x="5016680" y="3198196"/>
            <a:ext cx="4167960" cy="2002324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82" name="圓角矩形 81">
            <a:extLst>
              <a:ext uri="{FF2B5EF4-FFF2-40B4-BE49-F238E27FC236}">
                <a16:creationId xmlns:a16="http://schemas.microsoft.com/office/drawing/2014/main" id="{6C58091A-EAF4-8A42-BC4B-5AABBFB53614}"/>
              </a:ext>
            </a:extLst>
          </p:cNvPr>
          <p:cNvSpPr/>
          <p:nvPr/>
        </p:nvSpPr>
        <p:spPr>
          <a:xfrm>
            <a:off x="2854695" y="4199358"/>
            <a:ext cx="4175568" cy="2002324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3642C046-9827-CC49-A8E8-4CC3A4165EEC}"/>
              </a:ext>
            </a:extLst>
          </p:cNvPr>
          <p:cNvSpPr txBox="1"/>
          <p:nvPr/>
        </p:nvSpPr>
        <p:spPr>
          <a:xfrm>
            <a:off x="3090052" y="148185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solidFill>
                  <a:schemeClr val="tx2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編譯器</a:t>
            </a:r>
          </a:p>
        </p:txBody>
      </p:sp>
      <p:grpSp>
        <p:nvGrpSpPr>
          <p:cNvPr id="29" name="群組 28">
            <a:extLst>
              <a:ext uri="{FF2B5EF4-FFF2-40B4-BE49-F238E27FC236}">
                <a16:creationId xmlns:a16="http://schemas.microsoft.com/office/drawing/2014/main" id="{F54067D0-61EF-2940-8E1F-665F0EEFEC80}"/>
              </a:ext>
            </a:extLst>
          </p:cNvPr>
          <p:cNvGrpSpPr/>
          <p:nvPr/>
        </p:nvGrpSpPr>
        <p:grpSpPr>
          <a:xfrm>
            <a:off x="1432559" y="1717040"/>
            <a:ext cx="1657495" cy="613742"/>
            <a:chOff x="2082799" y="1717040"/>
            <a:chExt cx="1657495" cy="613742"/>
          </a:xfrm>
        </p:grpSpPr>
        <p:sp>
          <p:nvSpPr>
            <p:cNvPr id="3" name="結束點 2">
              <a:extLst>
                <a:ext uri="{FF2B5EF4-FFF2-40B4-BE49-F238E27FC236}">
                  <a16:creationId xmlns:a16="http://schemas.microsoft.com/office/drawing/2014/main" id="{270E702F-07F2-7E41-B110-8EBA84DFC145}"/>
                </a:ext>
              </a:extLst>
            </p:cNvPr>
            <p:cNvSpPr/>
            <p:nvPr/>
          </p:nvSpPr>
          <p:spPr>
            <a:xfrm>
              <a:off x="2082799" y="1717040"/>
              <a:ext cx="1657495" cy="613742"/>
            </a:xfrm>
            <a:prstGeom prst="flowChartTerminator">
              <a:avLst/>
            </a:prstGeom>
            <a:solidFill>
              <a:schemeClr val="tx2">
                <a:lumMod val="20000"/>
                <a:lumOff val="80000"/>
              </a:schemeClr>
            </a:solidFill>
            <a:ln w="381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B63B6775-68FF-3344-8EEC-72A2C0906FCA}"/>
                </a:ext>
              </a:extLst>
            </p:cNvPr>
            <p:cNvSpPr/>
            <p:nvPr/>
          </p:nvSpPr>
          <p:spPr>
            <a:xfrm>
              <a:off x="2357548" y="1839245"/>
              <a:ext cx="110799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TW" altLang="en-US" b="1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高階語言</a:t>
              </a:r>
            </a:p>
          </p:txBody>
        </p:sp>
      </p:grpSp>
      <p:grpSp>
        <p:nvGrpSpPr>
          <p:cNvPr id="30" name="群組 29">
            <a:extLst>
              <a:ext uri="{FF2B5EF4-FFF2-40B4-BE49-F238E27FC236}">
                <a16:creationId xmlns:a16="http://schemas.microsoft.com/office/drawing/2014/main" id="{B9586730-9A65-BE43-9BA6-CA931FB6779B}"/>
              </a:ext>
            </a:extLst>
          </p:cNvPr>
          <p:cNvGrpSpPr/>
          <p:nvPr/>
        </p:nvGrpSpPr>
        <p:grpSpPr>
          <a:xfrm>
            <a:off x="3975944" y="1717040"/>
            <a:ext cx="1657495" cy="613742"/>
            <a:chOff x="4389117" y="1717040"/>
            <a:chExt cx="1657495" cy="613742"/>
          </a:xfrm>
        </p:grpSpPr>
        <p:sp>
          <p:nvSpPr>
            <p:cNvPr id="23" name="結束點 22">
              <a:extLst>
                <a:ext uri="{FF2B5EF4-FFF2-40B4-BE49-F238E27FC236}">
                  <a16:creationId xmlns:a16="http://schemas.microsoft.com/office/drawing/2014/main" id="{1A399A20-8CEC-3844-B0D1-6B7591998F7C}"/>
                </a:ext>
              </a:extLst>
            </p:cNvPr>
            <p:cNvSpPr/>
            <p:nvPr/>
          </p:nvSpPr>
          <p:spPr>
            <a:xfrm>
              <a:off x="4389117" y="1717040"/>
              <a:ext cx="1657495" cy="613742"/>
            </a:xfrm>
            <a:prstGeom prst="flowChartTerminator">
              <a:avLst/>
            </a:prstGeom>
            <a:solidFill>
              <a:schemeClr val="tx2">
                <a:lumMod val="20000"/>
                <a:lumOff val="80000"/>
              </a:schemeClr>
            </a:solidFill>
            <a:ln w="381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A28E5E5B-6D08-6A4F-94AA-D656096ACA88}"/>
                </a:ext>
              </a:extLst>
            </p:cNvPr>
            <p:cNvSpPr/>
            <p:nvPr/>
          </p:nvSpPr>
          <p:spPr>
            <a:xfrm>
              <a:off x="4663865" y="1839245"/>
              <a:ext cx="110799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TW" altLang="en-US" b="1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組合語言</a:t>
              </a:r>
            </a:p>
          </p:txBody>
        </p:sp>
      </p:grpSp>
      <p:grpSp>
        <p:nvGrpSpPr>
          <p:cNvPr id="31" name="群組 30">
            <a:extLst>
              <a:ext uri="{FF2B5EF4-FFF2-40B4-BE49-F238E27FC236}">
                <a16:creationId xmlns:a16="http://schemas.microsoft.com/office/drawing/2014/main" id="{C6777BA7-CA61-2743-9207-330969D92CB6}"/>
              </a:ext>
            </a:extLst>
          </p:cNvPr>
          <p:cNvGrpSpPr/>
          <p:nvPr/>
        </p:nvGrpSpPr>
        <p:grpSpPr>
          <a:xfrm>
            <a:off x="6519329" y="1717040"/>
            <a:ext cx="1657495" cy="613742"/>
            <a:chOff x="6695435" y="1717040"/>
            <a:chExt cx="1657495" cy="613742"/>
          </a:xfrm>
        </p:grpSpPr>
        <p:sp>
          <p:nvSpPr>
            <p:cNvPr id="25" name="結束點 24">
              <a:extLst>
                <a:ext uri="{FF2B5EF4-FFF2-40B4-BE49-F238E27FC236}">
                  <a16:creationId xmlns:a16="http://schemas.microsoft.com/office/drawing/2014/main" id="{02D9B7DC-821D-7447-B594-4297B1D4781B}"/>
                </a:ext>
              </a:extLst>
            </p:cNvPr>
            <p:cNvSpPr/>
            <p:nvPr/>
          </p:nvSpPr>
          <p:spPr>
            <a:xfrm>
              <a:off x="6695435" y="1717040"/>
              <a:ext cx="1657495" cy="613742"/>
            </a:xfrm>
            <a:prstGeom prst="flowChartTerminator">
              <a:avLst/>
            </a:prstGeom>
            <a:solidFill>
              <a:schemeClr val="tx2">
                <a:lumMod val="20000"/>
                <a:lumOff val="80000"/>
              </a:schemeClr>
            </a:solidFill>
            <a:ln w="381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F50B3D6E-23EB-B14E-ADF9-32778DF2A790}"/>
                </a:ext>
              </a:extLst>
            </p:cNvPr>
            <p:cNvSpPr/>
            <p:nvPr/>
          </p:nvSpPr>
          <p:spPr>
            <a:xfrm>
              <a:off x="6970183" y="1839245"/>
              <a:ext cx="110799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TW" altLang="en-US" b="1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機器語言</a:t>
              </a:r>
            </a:p>
          </p:txBody>
        </p:sp>
      </p:grpSp>
      <p:grpSp>
        <p:nvGrpSpPr>
          <p:cNvPr id="32" name="群組 31">
            <a:extLst>
              <a:ext uri="{FF2B5EF4-FFF2-40B4-BE49-F238E27FC236}">
                <a16:creationId xmlns:a16="http://schemas.microsoft.com/office/drawing/2014/main" id="{5EFC8347-E0B9-A84F-94BD-9B0133C7E760}"/>
              </a:ext>
            </a:extLst>
          </p:cNvPr>
          <p:cNvGrpSpPr/>
          <p:nvPr/>
        </p:nvGrpSpPr>
        <p:grpSpPr>
          <a:xfrm>
            <a:off x="9062713" y="1717040"/>
            <a:ext cx="1657495" cy="613742"/>
            <a:chOff x="9001753" y="1717040"/>
            <a:chExt cx="1657495" cy="613742"/>
          </a:xfrm>
        </p:grpSpPr>
        <p:sp>
          <p:nvSpPr>
            <p:cNvPr id="27" name="結束點 26">
              <a:extLst>
                <a:ext uri="{FF2B5EF4-FFF2-40B4-BE49-F238E27FC236}">
                  <a16:creationId xmlns:a16="http://schemas.microsoft.com/office/drawing/2014/main" id="{801AE4FC-605A-FD42-BE80-ED2CCCA29D6F}"/>
                </a:ext>
              </a:extLst>
            </p:cNvPr>
            <p:cNvSpPr/>
            <p:nvPr/>
          </p:nvSpPr>
          <p:spPr>
            <a:xfrm>
              <a:off x="9001753" y="1717040"/>
              <a:ext cx="1657495" cy="613742"/>
            </a:xfrm>
            <a:prstGeom prst="flowChartTerminator">
              <a:avLst/>
            </a:prstGeom>
            <a:solidFill>
              <a:schemeClr val="tx2">
                <a:lumMod val="20000"/>
                <a:lumOff val="80000"/>
              </a:schemeClr>
            </a:solidFill>
            <a:ln w="381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F7BE0739-6973-8A4E-9EF3-5C39982AFFD0}"/>
                </a:ext>
              </a:extLst>
            </p:cNvPr>
            <p:cNvSpPr/>
            <p:nvPr/>
          </p:nvSpPr>
          <p:spPr>
            <a:xfrm>
              <a:off x="9507335" y="1839245"/>
              <a:ext cx="64633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TW" altLang="en-US" b="1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程式</a:t>
              </a:r>
            </a:p>
          </p:txBody>
        </p:sp>
      </p:grp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07F84280-9891-344B-855B-606136ECCFBF}"/>
              </a:ext>
            </a:extLst>
          </p:cNvPr>
          <p:cNvSpPr txBox="1"/>
          <p:nvPr/>
        </p:nvSpPr>
        <p:spPr>
          <a:xfrm>
            <a:off x="5657417" y="148185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solidFill>
                  <a:schemeClr val="tx2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組譯器</a:t>
            </a: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BCD96535-0CD3-844F-B606-63389223A4EE}"/>
              </a:ext>
            </a:extLst>
          </p:cNvPr>
          <p:cNvSpPr txBox="1"/>
          <p:nvPr/>
        </p:nvSpPr>
        <p:spPr>
          <a:xfrm>
            <a:off x="8184142" y="148185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solidFill>
                  <a:schemeClr val="tx2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連結器</a:t>
            </a:r>
          </a:p>
        </p:txBody>
      </p:sp>
      <p:sp>
        <p:nvSpPr>
          <p:cNvPr id="35" name="向右箭號 34">
            <a:extLst>
              <a:ext uri="{FF2B5EF4-FFF2-40B4-BE49-F238E27FC236}">
                <a16:creationId xmlns:a16="http://schemas.microsoft.com/office/drawing/2014/main" id="{343CE40E-122E-7B4B-85CF-22F5CD6673FC}"/>
              </a:ext>
            </a:extLst>
          </p:cNvPr>
          <p:cNvSpPr/>
          <p:nvPr/>
        </p:nvSpPr>
        <p:spPr>
          <a:xfrm>
            <a:off x="3164239" y="1814286"/>
            <a:ext cx="757247" cy="421640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7" name="向右箭號 36">
            <a:extLst>
              <a:ext uri="{FF2B5EF4-FFF2-40B4-BE49-F238E27FC236}">
                <a16:creationId xmlns:a16="http://schemas.microsoft.com/office/drawing/2014/main" id="{19ACEA11-81B4-C146-974F-D50675361420}"/>
              </a:ext>
            </a:extLst>
          </p:cNvPr>
          <p:cNvSpPr/>
          <p:nvPr/>
        </p:nvSpPr>
        <p:spPr>
          <a:xfrm>
            <a:off x="5717374" y="1814286"/>
            <a:ext cx="757247" cy="421640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8" name="向右箭號 37">
            <a:extLst>
              <a:ext uri="{FF2B5EF4-FFF2-40B4-BE49-F238E27FC236}">
                <a16:creationId xmlns:a16="http://schemas.microsoft.com/office/drawing/2014/main" id="{9D2867D4-6ED2-134C-913D-0FBC93921CE2}"/>
              </a:ext>
            </a:extLst>
          </p:cNvPr>
          <p:cNvSpPr/>
          <p:nvPr/>
        </p:nvSpPr>
        <p:spPr>
          <a:xfrm>
            <a:off x="8244935" y="1835689"/>
            <a:ext cx="757247" cy="421640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2" name="結束點 41">
            <a:extLst>
              <a:ext uri="{FF2B5EF4-FFF2-40B4-BE49-F238E27FC236}">
                <a16:creationId xmlns:a16="http://schemas.microsoft.com/office/drawing/2014/main" id="{0EFAD898-DAE2-704D-A70F-D76616E7ABF0}"/>
              </a:ext>
            </a:extLst>
          </p:cNvPr>
          <p:cNvSpPr/>
          <p:nvPr/>
        </p:nvSpPr>
        <p:spPr>
          <a:xfrm>
            <a:off x="3164239" y="3391906"/>
            <a:ext cx="1657495" cy="613742"/>
          </a:xfrm>
          <a:prstGeom prst="flowChartTerminator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2DE80561-FF14-C946-AB81-9547C98116FC}"/>
              </a:ext>
            </a:extLst>
          </p:cNvPr>
          <p:cNvSpPr/>
          <p:nvPr/>
        </p:nvSpPr>
        <p:spPr>
          <a:xfrm>
            <a:off x="3554404" y="3514111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TW" altLang="en-US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原始碼</a:t>
            </a:r>
          </a:p>
        </p:txBody>
      </p:sp>
      <p:sp>
        <p:nvSpPr>
          <p:cNvPr id="44" name="結束點 43">
            <a:extLst>
              <a:ext uri="{FF2B5EF4-FFF2-40B4-BE49-F238E27FC236}">
                <a16:creationId xmlns:a16="http://schemas.microsoft.com/office/drawing/2014/main" id="{B4200FD1-F0FB-0E40-B2C4-6F36E849EDEC}"/>
              </a:ext>
            </a:extLst>
          </p:cNvPr>
          <p:cNvSpPr/>
          <p:nvPr/>
        </p:nvSpPr>
        <p:spPr>
          <a:xfrm>
            <a:off x="3164239" y="4393068"/>
            <a:ext cx="1657495" cy="613742"/>
          </a:xfrm>
          <a:prstGeom prst="flowChartTerminator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972175AB-D6B5-754D-A749-424320ECE135}"/>
              </a:ext>
            </a:extLst>
          </p:cNvPr>
          <p:cNvSpPr/>
          <p:nvPr/>
        </p:nvSpPr>
        <p:spPr>
          <a:xfrm>
            <a:off x="3554404" y="4515273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TW" altLang="en-US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預處理</a:t>
            </a:r>
          </a:p>
        </p:txBody>
      </p:sp>
      <p:sp>
        <p:nvSpPr>
          <p:cNvPr id="46" name="結束點 45">
            <a:extLst>
              <a:ext uri="{FF2B5EF4-FFF2-40B4-BE49-F238E27FC236}">
                <a16:creationId xmlns:a16="http://schemas.microsoft.com/office/drawing/2014/main" id="{D6709C5B-00C8-9F4A-A225-CF72F3D67A75}"/>
              </a:ext>
            </a:extLst>
          </p:cNvPr>
          <p:cNvSpPr/>
          <p:nvPr/>
        </p:nvSpPr>
        <p:spPr>
          <a:xfrm>
            <a:off x="3164239" y="5394230"/>
            <a:ext cx="1657495" cy="613742"/>
          </a:xfrm>
          <a:prstGeom prst="flowChartTerminator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55EDC8A0-F991-7846-BEF5-8F923C133D50}"/>
              </a:ext>
            </a:extLst>
          </p:cNvPr>
          <p:cNvSpPr/>
          <p:nvPr/>
        </p:nvSpPr>
        <p:spPr>
          <a:xfrm>
            <a:off x="3554404" y="5516435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TW" altLang="en-US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編譯器</a:t>
            </a:r>
          </a:p>
        </p:txBody>
      </p:sp>
      <p:sp>
        <p:nvSpPr>
          <p:cNvPr id="48" name="結束點 47">
            <a:extLst>
              <a:ext uri="{FF2B5EF4-FFF2-40B4-BE49-F238E27FC236}">
                <a16:creationId xmlns:a16="http://schemas.microsoft.com/office/drawing/2014/main" id="{080D32A4-3C31-9E40-9FD3-0035AC35A612}"/>
              </a:ext>
            </a:extLst>
          </p:cNvPr>
          <p:cNvSpPr/>
          <p:nvPr/>
        </p:nvSpPr>
        <p:spPr>
          <a:xfrm>
            <a:off x="5211625" y="3391906"/>
            <a:ext cx="1657495" cy="613742"/>
          </a:xfrm>
          <a:prstGeom prst="flowChartTerminator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E880B3A8-3BF0-F84E-92EF-E82EE9DB50FD}"/>
              </a:ext>
            </a:extLst>
          </p:cNvPr>
          <p:cNvSpPr/>
          <p:nvPr/>
        </p:nvSpPr>
        <p:spPr>
          <a:xfrm>
            <a:off x="5601790" y="3514111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TW" altLang="en-US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目的碼</a:t>
            </a:r>
          </a:p>
        </p:txBody>
      </p:sp>
      <p:sp>
        <p:nvSpPr>
          <p:cNvPr id="50" name="結束點 49">
            <a:extLst>
              <a:ext uri="{FF2B5EF4-FFF2-40B4-BE49-F238E27FC236}">
                <a16:creationId xmlns:a16="http://schemas.microsoft.com/office/drawing/2014/main" id="{750BD6FE-C187-7B42-AE99-0C239F744FDC}"/>
              </a:ext>
            </a:extLst>
          </p:cNvPr>
          <p:cNvSpPr/>
          <p:nvPr/>
        </p:nvSpPr>
        <p:spPr>
          <a:xfrm>
            <a:off x="5211625" y="4393068"/>
            <a:ext cx="1657495" cy="613742"/>
          </a:xfrm>
          <a:prstGeom prst="flowChartTerminator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D2BECD77-6F16-7144-98BE-E6981BD449FE}"/>
              </a:ext>
            </a:extLst>
          </p:cNvPr>
          <p:cNvSpPr/>
          <p:nvPr/>
        </p:nvSpPr>
        <p:spPr>
          <a:xfrm>
            <a:off x="5601790" y="4515273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TW" altLang="en-US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組譯器</a:t>
            </a:r>
          </a:p>
        </p:txBody>
      </p:sp>
      <p:sp>
        <p:nvSpPr>
          <p:cNvPr id="52" name="結束點 51">
            <a:extLst>
              <a:ext uri="{FF2B5EF4-FFF2-40B4-BE49-F238E27FC236}">
                <a16:creationId xmlns:a16="http://schemas.microsoft.com/office/drawing/2014/main" id="{A3636C11-94CB-314C-BF6B-61B75AF6B99D}"/>
              </a:ext>
            </a:extLst>
          </p:cNvPr>
          <p:cNvSpPr/>
          <p:nvPr/>
        </p:nvSpPr>
        <p:spPr>
          <a:xfrm>
            <a:off x="5211625" y="5394230"/>
            <a:ext cx="1657495" cy="613742"/>
          </a:xfrm>
          <a:prstGeom prst="flowChartTerminator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4C1862A8-79DF-3D45-B67B-717F22BC4577}"/>
              </a:ext>
            </a:extLst>
          </p:cNvPr>
          <p:cNvSpPr/>
          <p:nvPr/>
        </p:nvSpPr>
        <p:spPr>
          <a:xfrm>
            <a:off x="5601790" y="5516435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TW" altLang="en-US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組譯碼</a:t>
            </a:r>
          </a:p>
        </p:txBody>
      </p:sp>
      <p:sp>
        <p:nvSpPr>
          <p:cNvPr id="54" name="結束點 53">
            <a:extLst>
              <a:ext uri="{FF2B5EF4-FFF2-40B4-BE49-F238E27FC236}">
                <a16:creationId xmlns:a16="http://schemas.microsoft.com/office/drawing/2014/main" id="{0EFD99AC-3480-E746-B60F-B2186AAEEF40}"/>
              </a:ext>
            </a:extLst>
          </p:cNvPr>
          <p:cNvSpPr/>
          <p:nvPr/>
        </p:nvSpPr>
        <p:spPr>
          <a:xfrm>
            <a:off x="7259011" y="3391906"/>
            <a:ext cx="1657495" cy="613742"/>
          </a:xfrm>
          <a:prstGeom prst="flowChartTerminator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83A76D67-D56C-4844-99D8-70BDD38CBAEB}"/>
              </a:ext>
            </a:extLst>
          </p:cNvPr>
          <p:cNvSpPr/>
          <p:nvPr/>
        </p:nvSpPr>
        <p:spPr>
          <a:xfrm>
            <a:off x="7649176" y="3514111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TW" altLang="en-US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連結器</a:t>
            </a:r>
          </a:p>
        </p:txBody>
      </p:sp>
      <p:sp>
        <p:nvSpPr>
          <p:cNvPr id="56" name="結束點 55">
            <a:extLst>
              <a:ext uri="{FF2B5EF4-FFF2-40B4-BE49-F238E27FC236}">
                <a16:creationId xmlns:a16="http://schemas.microsoft.com/office/drawing/2014/main" id="{B267714F-832B-CF49-8576-CA64624B7C41}"/>
              </a:ext>
            </a:extLst>
          </p:cNvPr>
          <p:cNvSpPr/>
          <p:nvPr/>
        </p:nvSpPr>
        <p:spPr>
          <a:xfrm>
            <a:off x="7259011" y="4393068"/>
            <a:ext cx="1657495" cy="613742"/>
          </a:xfrm>
          <a:prstGeom prst="flowChartTerminator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412973A4-0E62-3643-9813-8E0193591218}"/>
              </a:ext>
            </a:extLst>
          </p:cNvPr>
          <p:cNvSpPr/>
          <p:nvPr/>
        </p:nvSpPr>
        <p:spPr>
          <a:xfrm>
            <a:off x="7649176" y="4515273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TW" altLang="en-US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執行檔</a:t>
            </a:r>
          </a:p>
        </p:txBody>
      </p:sp>
      <p:cxnSp>
        <p:nvCxnSpPr>
          <p:cNvPr id="71" name="直線接點 70">
            <a:extLst>
              <a:ext uri="{FF2B5EF4-FFF2-40B4-BE49-F238E27FC236}">
                <a16:creationId xmlns:a16="http://schemas.microsoft.com/office/drawing/2014/main" id="{88F62CA0-F48C-CC40-955C-4BD7A02F43A4}"/>
              </a:ext>
            </a:extLst>
          </p:cNvPr>
          <p:cNvCxnSpPr>
            <a:cxnSpLocks/>
            <a:stCxn id="42" idx="2"/>
            <a:endCxn id="44" idx="0"/>
          </p:cNvCxnSpPr>
          <p:nvPr/>
        </p:nvCxnSpPr>
        <p:spPr>
          <a:xfrm>
            <a:off x="3992987" y="4005648"/>
            <a:ext cx="0" cy="38742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線接點 73">
            <a:extLst>
              <a:ext uri="{FF2B5EF4-FFF2-40B4-BE49-F238E27FC236}">
                <a16:creationId xmlns:a16="http://schemas.microsoft.com/office/drawing/2014/main" id="{63393696-3200-0B42-A3B5-8D92935F88EB}"/>
              </a:ext>
            </a:extLst>
          </p:cNvPr>
          <p:cNvCxnSpPr>
            <a:cxnSpLocks/>
          </p:cNvCxnSpPr>
          <p:nvPr/>
        </p:nvCxnSpPr>
        <p:spPr>
          <a:xfrm>
            <a:off x="3977489" y="5006810"/>
            <a:ext cx="0" cy="38742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線接點 74">
            <a:extLst>
              <a:ext uri="{FF2B5EF4-FFF2-40B4-BE49-F238E27FC236}">
                <a16:creationId xmlns:a16="http://schemas.microsoft.com/office/drawing/2014/main" id="{A2FFDA2B-6003-F44D-B74E-88A596CCB376}"/>
              </a:ext>
            </a:extLst>
          </p:cNvPr>
          <p:cNvCxnSpPr>
            <a:cxnSpLocks/>
          </p:cNvCxnSpPr>
          <p:nvPr/>
        </p:nvCxnSpPr>
        <p:spPr>
          <a:xfrm>
            <a:off x="6019537" y="4005648"/>
            <a:ext cx="0" cy="38742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線接點 75">
            <a:extLst>
              <a:ext uri="{FF2B5EF4-FFF2-40B4-BE49-F238E27FC236}">
                <a16:creationId xmlns:a16="http://schemas.microsoft.com/office/drawing/2014/main" id="{6A4FC0D7-36F7-E640-909D-95E771653931}"/>
              </a:ext>
            </a:extLst>
          </p:cNvPr>
          <p:cNvCxnSpPr>
            <a:cxnSpLocks/>
          </p:cNvCxnSpPr>
          <p:nvPr/>
        </p:nvCxnSpPr>
        <p:spPr>
          <a:xfrm>
            <a:off x="6019537" y="5006810"/>
            <a:ext cx="0" cy="38742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線接點 76">
            <a:extLst>
              <a:ext uri="{FF2B5EF4-FFF2-40B4-BE49-F238E27FC236}">
                <a16:creationId xmlns:a16="http://schemas.microsoft.com/office/drawing/2014/main" id="{04F55AAD-E970-8D48-9F38-B5F066FD3E61}"/>
              </a:ext>
            </a:extLst>
          </p:cNvPr>
          <p:cNvCxnSpPr>
            <a:cxnSpLocks/>
          </p:cNvCxnSpPr>
          <p:nvPr/>
        </p:nvCxnSpPr>
        <p:spPr>
          <a:xfrm>
            <a:off x="8107451" y="4005648"/>
            <a:ext cx="0" cy="38742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線接點 77">
            <a:extLst>
              <a:ext uri="{FF2B5EF4-FFF2-40B4-BE49-F238E27FC236}">
                <a16:creationId xmlns:a16="http://schemas.microsoft.com/office/drawing/2014/main" id="{BB9B0C33-BE35-D243-80DE-2B7F6BB0CF62}"/>
              </a:ext>
            </a:extLst>
          </p:cNvPr>
          <p:cNvCxnSpPr>
            <a:cxnSpLocks/>
            <a:stCxn id="48" idx="3"/>
            <a:endCxn id="54" idx="1"/>
          </p:cNvCxnSpPr>
          <p:nvPr/>
        </p:nvCxnSpPr>
        <p:spPr>
          <a:xfrm>
            <a:off x="6869120" y="3698777"/>
            <a:ext cx="389891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線接點 80">
            <a:extLst>
              <a:ext uri="{FF2B5EF4-FFF2-40B4-BE49-F238E27FC236}">
                <a16:creationId xmlns:a16="http://schemas.microsoft.com/office/drawing/2014/main" id="{C25F8077-0A04-A34E-BEDF-213BA8366489}"/>
              </a:ext>
            </a:extLst>
          </p:cNvPr>
          <p:cNvCxnSpPr>
            <a:cxnSpLocks/>
          </p:cNvCxnSpPr>
          <p:nvPr/>
        </p:nvCxnSpPr>
        <p:spPr>
          <a:xfrm>
            <a:off x="4821734" y="5724189"/>
            <a:ext cx="389891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文字方塊 83">
            <a:extLst>
              <a:ext uri="{FF2B5EF4-FFF2-40B4-BE49-F238E27FC236}">
                <a16:creationId xmlns:a16="http://schemas.microsoft.com/office/drawing/2014/main" id="{32A956E8-F028-8641-97AB-22934E31CDCD}"/>
              </a:ext>
            </a:extLst>
          </p:cNvPr>
          <p:cNvSpPr txBox="1"/>
          <p:nvPr/>
        </p:nvSpPr>
        <p:spPr>
          <a:xfrm>
            <a:off x="7204188" y="5298493"/>
            <a:ext cx="187743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400" b="1" dirty="0">
                <a:solidFill>
                  <a:schemeClr val="accent4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編譯器</a:t>
            </a:r>
          </a:p>
        </p:txBody>
      </p:sp>
      <p:sp>
        <p:nvSpPr>
          <p:cNvPr id="58" name="文字方塊 57">
            <a:extLst>
              <a:ext uri="{FF2B5EF4-FFF2-40B4-BE49-F238E27FC236}">
                <a16:creationId xmlns:a16="http://schemas.microsoft.com/office/drawing/2014/main" id="{5D7E968F-0650-F843-98F8-62B4E1B9758C}"/>
              </a:ext>
            </a:extLst>
          </p:cNvPr>
          <p:cNvSpPr txBox="1"/>
          <p:nvPr/>
        </p:nvSpPr>
        <p:spPr>
          <a:xfrm>
            <a:off x="-1" y="6611779"/>
            <a:ext cx="98135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C/C++</a:t>
            </a:r>
            <a:r>
              <a:rPr kumimoji="1"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基礎班</a:t>
            </a:r>
            <a:endParaRPr kumimoji="1" lang="zh-TW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59" name="文字方塊 58">
            <a:extLst>
              <a:ext uri="{FF2B5EF4-FFF2-40B4-BE49-F238E27FC236}">
                <a16:creationId xmlns:a16="http://schemas.microsoft.com/office/drawing/2014/main" id="{7E8A8B16-A837-2D48-B767-35CAC9470F5A}"/>
              </a:ext>
            </a:extLst>
          </p:cNvPr>
          <p:cNvSpPr txBox="1"/>
          <p:nvPr/>
        </p:nvSpPr>
        <p:spPr>
          <a:xfrm>
            <a:off x="11622613" y="6611779"/>
            <a:ext cx="569387" cy="24622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zh-TW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李耕銘</a:t>
            </a:r>
          </a:p>
        </p:txBody>
      </p:sp>
    </p:spTree>
    <p:extLst>
      <p:ext uri="{BB962C8B-B14F-4D97-AF65-F5344CB8AC3E}">
        <p14:creationId xmlns:p14="http://schemas.microsoft.com/office/powerpoint/2010/main" val="14113767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圖片 11">
            <a:extLst>
              <a:ext uri="{FF2B5EF4-FFF2-40B4-BE49-F238E27FC236}">
                <a16:creationId xmlns:a16="http://schemas.microsoft.com/office/drawing/2014/main" id="{54808311-E07F-054A-8C90-E9AF00715D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6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2" y="-1"/>
            <a:ext cx="12192001" cy="6858001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306B4CD5-1FC1-0948-A8B0-05E00D788709}"/>
              </a:ext>
            </a:extLst>
          </p:cNvPr>
          <p:cNvSpPr txBox="1"/>
          <p:nvPr/>
        </p:nvSpPr>
        <p:spPr>
          <a:xfrm>
            <a:off x="-1" y="6611779"/>
            <a:ext cx="98135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0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C/C++</a:t>
            </a:r>
            <a:r>
              <a:rPr kumimoji="1" lang="zh-CN" altLang="en-US" sz="10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基礎班</a:t>
            </a:r>
            <a:endParaRPr kumimoji="1" lang="zh-TW" altLang="en-US" sz="10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DAB873D4-5593-B042-8EAB-A5B45106F11D}"/>
              </a:ext>
            </a:extLst>
          </p:cNvPr>
          <p:cNvSpPr txBox="1"/>
          <p:nvPr/>
        </p:nvSpPr>
        <p:spPr>
          <a:xfrm>
            <a:off x="11622612" y="6611743"/>
            <a:ext cx="569387" cy="24622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zh-TW" altLang="en-US" sz="10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李耕銘</a:t>
            </a:r>
          </a:p>
        </p:txBody>
      </p:sp>
      <p:sp>
        <p:nvSpPr>
          <p:cNvPr id="13" name="圓角矩形 12">
            <a:extLst>
              <a:ext uri="{FF2B5EF4-FFF2-40B4-BE49-F238E27FC236}">
                <a16:creationId xmlns:a16="http://schemas.microsoft.com/office/drawing/2014/main" id="{A4DBFAC9-33D2-C14F-9161-B3817D710065}"/>
              </a:ext>
            </a:extLst>
          </p:cNvPr>
          <p:cNvSpPr/>
          <p:nvPr/>
        </p:nvSpPr>
        <p:spPr>
          <a:xfrm>
            <a:off x="3323164" y="2914357"/>
            <a:ext cx="5545671" cy="1044525"/>
          </a:xfrm>
          <a:prstGeom prst="roundRect">
            <a:avLst/>
          </a:prstGeom>
          <a:solidFill>
            <a:schemeClr val="bg1">
              <a:alpha val="82000"/>
            </a:schemeClr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EDA5B88-5B1A-1440-B106-FB2694682719}"/>
              </a:ext>
            </a:extLst>
          </p:cNvPr>
          <p:cNvSpPr/>
          <p:nvPr/>
        </p:nvSpPr>
        <p:spPr>
          <a:xfrm>
            <a:off x="4277238" y="3113453"/>
            <a:ext cx="363753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sz="36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有哪些高階語言</a:t>
            </a:r>
            <a:r>
              <a:rPr lang="en-US" altLang="zh-TW" sz="36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?</a:t>
            </a:r>
            <a:endParaRPr lang="zh-TW" altLang="en-US" sz="36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3643671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不規則四邊形 29">
            <a:extLst>
              <a:ext uri="{FF2B5EF4-FFF2-40B4-BE49-F238E27FC236}">
                <a16:creationId xmlns:a16="http://schemas.microsoft.com/office/drawing/2014/main" id="{6A77BD1D-F24B-FF43-B10D-15B876A8E80A}"/>
              </a:ext>
            </a:extLst>
          </p:cNvPr>
          <p:cNvSpPr/>
          <p:nvPr/>
        </p:nvSpPr>
        <p:spPr>
          <a:xfrm>
            <a:off x="2852523" y="-208375"/>
            <a:ext cx="6486950" cy="1118821"/>
          </a:xfrm>
          <a:prstGeom prst="trapezoid">
            <a:avLst/>
          </a:prstGeom>
          <a:solidFill>
            <a:srgbClr val="9449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BE84DF8B-0ACC-E646-9A7A-B9101A33E9CB}"/>
              </a:ext>
            </a:extLst>
          </p:cNvPr>
          <p:cNvSpPr/>
          <p:nvPr/>
        </p:nvSpPr>
        <p:spPr>
          <a:xfrm>
            <a:off x="4977742" y="212745"/>
            <a:ext cx="2236510" cy="58477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zh-TW" altLang="en-US" sz="32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以用途區分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B4D26C68-1C59-5445-B061-04DA79228E00}"/>
              </a:ext>
            </a:extLst>
          </p:cNvPr>
          <p:cNvSpPr txBox="1"/>
          <p:nvPr/>
        </p:nvSpPr>
        <p:spPr>
          <a:xfrm>
            <a:off x="-1" y="6611779"/>
            <a:ext cx="98135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C/C++</a:t>
            </a:r>
            <a:r>
              <a:rPr kumimoji="1"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基礎班</a:t>
            </a:r>
            <a:endParaRPr kumimoji="1" lang="zh-TW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E4ECD0BD-04AA-E849-AA55-48C51C2EB509}"/>
              </a:ext>
            </a:extLst>
          </p:cNvPr>
          <p:cNvSpPr txBox="1"/>
          <p:nvPr/>
        </p:nvSpPr>
        <p:spPr>
          <a:xfrm>
            <a:off x="11622613" y="6611779"/>
            <a:ext cx="569387" cy="24622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zh-TW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李耕銘</a:t>
            </a:r>
          </a:p>
        </p:txBody>
      </p:sp>
      <p:sp>
        <p:nvSpPr>
          <p:cNvPr id="14" name="六邊形 13">
            <a:extLst>
              <a:ext uri="{FF2B5EF4-FFF2-40B4-BE49-F238E27FC236}">
                <a16:creationId xmlns:a16="http://schemas.microsoft.com/office/drawing/2014/main" id="{7C461600-24C9-5E46-AC0E-E254CB5A6BBF}"/>
              </a:ext>
            </a:extLst>
          </p:cNvPr>
          <p:cNvSpPr/>
          <p:nvPr/>
        </p:nvSpPr>
        <p:spPr>
          <a:xfrm rot="5400000">
            <a:off x="8451611" y="3896011"/>
            <a:ext cx="2916936" cy="2514600"/>
          </a:xfrm>
          <a:prstGeom prst="hexagon">
            <a:avLst/>
          </a:prstGeom>
          <a:solidFill>
            <a:schemeClr val="tx2">
              <a:lumMod val="20000"/>
              <a:lumOff val="80000"/>
            </a:schemeClr>
          </a:solidFill>
          <a:ln w="635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15" name="六邊形 14">
            <a:extLst>
              <a:ext uri="{FF2B5EF4-FFF2-40B4-BE49-F238E27FC236}">
                <a16:creationId xmlns:a16="http://schemas.microsoft.com/office/drawing/2014/main" id="{BC0CC236-1AE0-664B-9C75-7E509A4257F3}"/>
              </a:ext>
            </a:extLst>
          </p:cNvPr>
          <p:cNvSpPr/>
          <p:nvPr/>
        </p:nvSpPr>
        <p:spPr>
          <a:xfrm rot="5400000">
            <a:off x="3455162" y="3896011"/>
            <a:ext cx="2916936" cy="2514600"/>
          </a:xfrm>
          <a:prstGeom prst="hexagon">
            <a:avLst/>
          </a:prstGeom>
          <a:solidFill>
            <a:schemeClr val="accent6">
              <a:lumMod val="20000"/>
              <a:lumOff val="80000"/>
            </a:schemeClr>
          </a:solidFill>
          <a:ln w="635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16" name="六邊形 15">
            <a:extLst>
              <a:ext uri="{FF2B5EF4-FFF2-40B4-BE49-F238E27FC236}">
                <a16:creationId xmlns:a16="http://schemas.microsoft.com/office/drawing/2014/main" id="{8C371095-D616-4746-A8BC-86A0E9C95E88}"/>
              </a:ext>
            </a:extLst>
          </p:cNvPr>
          <p:cNvSpPr/>
          <p:nvPr/>
        </p:nvSpPr>
        <p:spPr>
          <a:xfrm rot="5400000">
            <a:off x="973313" y="1603712"/>
            <a:ext cx="2916936" cy="2514600"/>
          </a:xfrm>
          <a:prstGeom prst="hexagon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17" name="六邊形 16">
            <a:extLst>
              <a:ext uri="{FF2B5EF4-FFF2-40B4-BE49-F238E27FC236}">
                <a16:creationId xmlns:a16="http://schemas.microsoft.com/office/drawing/2014/main" id="{7FC9ACD7-C983-4E4D-ACA5-8035E00F42A2}"/>
              </a:ext>
            </a:extLst>
          </p:cNvPr>
          <p:cNvSpPr/>
          <p:nvPr/>
        </p:nvSpPr>
        <p:spPr>
          <a:xfrm rot="5400000">
            <a:off x="5969762" y="1603712"/>
            <a:ext cx="2916936" cy="2514600"/>
          </a:xfrm>
          <a:prstGeom prst="hexagon">
            <a:avLst/>
          </a:prstGeom>
          <a:solidFill>
            <a:schemeClr val="accent2">
              <a:lumMod val="20000"/>
              <a:lumOff val="80000"/>
            </a:schemeClr>
          </a:solidFill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2027B614-CD80-AC40-A88E-DDAAD2205A7E}"/>
              </a:ext>
            </a:extLst>
          </p:cNvPr>
          <p:cNvSpPr/>
          <p:nvPr/>
        </p:nvSpPr>
        <p:spPr>
          <a:xfrm>
            <a:off x="6575956" y="2585435"/>
            <a:ext cx="169762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2000" b="1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PHP</a:t>
            </a:r>
          </a:p>
          <a:p>
            <a:pPr algn="ctr"/>
            <a:r>
              <a:rPr lang="en-US" altLang="zh-TW" sz="2000" b="1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CSS</a:t>
            </a:r>
          </a:p>
          <a:p>
            <a:pPr algn="ctr"/>
            <a:r>
              <a:rPr lang="en-US" altLang="zh-TW" sz="2000" b="1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JavaScripts</a:t>
            </a:r>
            <a:endParaRPr lang="en-US" altLang="zh-TW" sz="2000" b="1" dirty="0">
              <a:solidFill>
                <a:schemeClr val="bg2">
                  <a:lumMod val="25000"/>
                </a:schemeClr>
              </a:solidFill>
              <a:latin typeface="Calibri" panose="020F0502020204030204" pitchFamily="34" charset="0"/>
              <a:ea typeface="Microsoft JhengHei" panose="020B0604030504040204" pitchFamily="34" charset="-120"/>
              <a:cs typeface="Calibri" panose="020F0502020204030204" pitchFamily="34" charset="0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5E45AA29-B987-4E44-B1A2-12D05BAE878A}"/>
              </a:ext>
            </a:extLst>
          </p:cNvPr>
          <p:cNvSpPr/>
          <p:nvPr/>
        </p:nvSpPr>
        <p:spPr>
          <a:xfrm>
            <a:off x="8945207" y="4893260"/>
            <a:ext cx="192974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2000" b="1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C#</a:t>
            </a:r>
          </a:p>
          <a:p>
            <a:pPr algn="ctr"/>
            <a:r>
              <a:rPr lang="en-US" altLang="zh-TW" sz="2000" b="1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Python</a:t>
            </a:r>
          </a:p>
          <a:p>
            <a:pPr algn="ctr"/>
            <a:r>
              <a:rPr lang="en-US" altLang="zh-TW" sz="2000" b="1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R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2B4CAA5D-2F2D-1146-93A5-29864C4D8982}"/>
              </a:ext>
            </a:extLst>
          </p:cNvPr>
          <p:cNvSpPr/>
          <p:nvPr/>
        </p:nvSpPr>
        <p:spPr>
          <a:xfrm>
            <a:off x="4202088" y="4893260"/>
            <a:ext cx="141083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2000" b="1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C</a:t>
            </a:r>
          </a:p>
          <a:p>
            <a:pPr algn="ctr"/>
            <a:r>
              <a:rPr lang="en-US" altLang="zh-TW" sz="2000" b="1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C++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358D9194-C701-B348-A486-1BE332DF95CD}"/>
              </a:ext>
            </a:extLst>
          </p:cNvPr>
          <p:cNvSpPr/>
          <p:nvPr/>
        </p:nvSpPr>
        <p:spPr>
          <a:xfrm>
            <a:off x="1536671" y="2609579"/>
            <a:ext cx="179021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2000" b="1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Java</a:t>
            </a:r>
          </a:p>
          <a:p>
            <a:pPr algn="ctr"/>
            <a:r>
              <a:rPr lang="en-US" altLang="zh-TW" sz="2000" b="1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Swift</a:t>
            </a:r>
          </a:p>
          <a:p>
            <a:pPr algn="ctr"/>
            <a:r>
              <a:rPr lang="en-US" altLang="zh-TW" sz="2000" b="1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Objective-C</a:t>
            </a:r>
          </a:p>
        </p:txBody>
      </p:sp>
      <p:sp>
        <p:nvSpPr>
          <p:cNvPr id="22" name="圓角矩形 21">
            <a:extLst>
              <a:ext uri="{FF2B5EF4-FFF2-40B4-BE49-F238E27FC236}">
                <a16:creationId xmlns:a16="http://schemas.microsoft.com/office/drawing/2014/main" id="{76AACE9C-7FCA-9E4D-BACD-08BF42A3EFA3}"/>
              </a:ext>
            </a:extLst>
          </p:cNvPr>
          <p:cNvSpPr/>
          <p:nvPr/>
        </p:nvSpPr>
        <p:spPr>
          <a:xfrm>
            <a:off x="1618028" y="2088343"/>
            <a:ext cx="1627504" cy="36195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23" name="圓角矩形 22">
            <a:extLst>
              <a:ext uri="{FF2B5EF4-FFF2-40B4-BE49-F238E27FC236}">
                <a16:creationId xmlns:a16="http://schemas.microsoft.com/office/drawing/2014/main" id="{766B4920-64C2-C547-9313-80170B2E1FBD}"/>
              </a:ext>
            </a:extLst>
          </p:cNvPr>
          <p:cNvSpPr/>
          <p:nvPr/>
        </p:nvSpPr>
        <p:spPr>
          <a:xfrm>
            <a:off x="9096327" y="4361592"/>
            <a:ext cx="1627504" cy="36195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24" name="圓角矩形 23">
            <a:extLst>
              <a:ext uri="{FF2B5EF4-FFF2-40B4-BE49-F238E27FC236}">
                <a16:creationId xmlns:a16="http://schemas.microsoft.com/office/drawing/2014/main" id="{640FAE60-B2F0-9445-8188-5B72B20E7640}"/>
              </a:ext>
            </a:extLst>
          </p:cNvPr>
          <p:cNvSpPr/>
          <p:nvPr/>
        </p:nvSpPr>
        <p:spPr>
          <a:xfrm>
            <a:off x="4095563" y="4366248"/>
            <a:ext cx="1627504" cy="36195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25" name="圓角矩形 24">
            <a:extLst>
              <a:ext uri="{FF2B5EF4-FFF2-40B4-BE49-F238E27FC236}">
                <a16:creationId xmlns:a16="http://schemas.microsoft.com/office/drawing/2014/main" id="{F86CB45B-A4F4-EF47-BC0C-E544C59906DD}"/>
              </a:ext>
            </a:extLst>
          </p:cNvPr>
          <p:cNvSpPr/>
          <p:nvPr/>
        </p:nvSpPr>
        <p:spPr>
          <a:xfrm>
            <a:off x="6614478" y="2092999"/>
            <a:ext cx="1627504" cy="36195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637FED5E-9A20-BC47-9A28-2BA7DD814AA0}"/>
              </a:ext>
            </a:extLst>
          </p:cNvPr>
          <p:cNvSpPr/>
          <p:nvPr/>
        </p:nvSpPr>
        <p:spPr>
          <a:xfrm>
            <a:off x="1880988" y="2109761"/>
            <a:ext cx="1101584" cy="369332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zh-TW" altLang="en-US" b="1" dirty="0">
                <a:solidFill>
                  <a:schemeClr val="accent4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手機</a:t>
            </a:r>
            <a:r>
              <a:rPr lang="en-US" altLang="zh-TW" b="1" dirty="0">
                <a:solidFill>
                  <a:schemeClr val="accent4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APP</a:t>
            </a: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D93D95B6-8408-6E4F-8BFC-5A173CAB22B4}"/>
              </a:ext>
            </a:extLst>
          </p:cNvPr>
          <p:cNvSpPr/>
          <p:nvPr/>
        </p:nvSpPr>
        <p:spPr>
          <a:xfrm>
            <a:off x="9356081" y="4383010"/>
            <a:ext cx="1107996" cy="369332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zh-TW" altLang="en-US" b="1" dirty="0">
                <a:solidFill>
                  <a:schemeClr val="tx2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電腦程式</a:t>
            </a:r>
            <a:endParaRPr lang="en-US" altLang="zh-TW" b="1" dirty="0">
              <a:solidFill>
                <a:schemeClr val="tx2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2FEE1941-3373-C149-BE16-6FDE4CA4A8C9}"/>
              </a:ext>
            </a:extLst>
          </p:cNvPr>
          <p:cNvSpPr/>
          <p:nvPr/>
        </p:nvSpPr>
        <p:spPr>
          <a:xfrm>
            <a:off x="7105064" y="2102524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b="1" dirty="0">
                <a:solidFill>
                  <a:srgbClr val="C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網頁</a:t>
            </a:r>
            <a:endParaRPr lang="en-US" altLang="zh-TW" b="1" dirty="0">
              <a:solidFill>
                <a:srgbClr val="C0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446380F2-A5DE-6543-B775-4438EBC534E0}"/>
              </a:ext>
            </a:extLst>
          </p:cNvPr>
          <p:cNvSpPr/>
          <p:nvPr/>
        </p:nvSpPr>
        <p:spPr>
          <a:xfrm>
            <a:off x="4468926" y="4377284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b="1" dirty="0">
                <a:solidFill>
                  <a:schemeClr val="accent6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嵌入式</a:t>
            </a:r>
            <a:endParaRPr lang="en-US" altLang="zh-TW" b="1" dirty="0">
              <a:solidFill>
                <a:schemeClr val="accent6">
                  <a:lumMod val="7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2507696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不規則四邊形 7">
            <a:extLst>
              <a:ext uri="{FF2B5EF4-FFF2-40B4-BE49-F238E27FC236}">
                <a16:creationId xmlns:a16="http://schemas.microsoft.com/office/drawing/2014/main" id="{3723325F-0DD5-C244-A4FD-49AAB0A45062}"/>
              </a:ext>
            </a:extLst>
          </p:cNvPr>
          <p:cNvSpPr/>
          <p:nvPr/>
        </p:nvSpPr>
        <p:spPr>
          <a:xfrm>
            <a:off x="2852523" y="-208375"/>
            <a:ext cx="6486950" cy="1118821"/>
          </a:xfrm>
          <a:prstGeom prst="trapezoid">
            <a:avLst/>
          </a:prstGeom>
          <a:solidFill>
            <a:srgbClr val="9449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39269DAE-ABD1-2140-850F-A09D5647FC7A}"/>
              </a:ext>
            </a:extLst>
          </p:cNvPr>
          <p:cNvSpPr/>
          <p:nvPr/>
        </p:nvSpPr>
        <p:spPr>
          <a:xfrm>
            <a:off x="5190140" y="212745"/>
            <a:ext cx="1811713" cy="58477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TW" sz="32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Ranking</a:t>
            </a:r>
            <a:endParaRPr lang="zh-TW" altLang="en-US" sz="3200" b="1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B4D26C68-1C59-5445-B061-04DA79228E00}"/>
              </a:ext>
            </a:extLst>
          </p:cNvPr>
          <p:cNvSpPr txBox="1"/>
          <p:nvPr/>
        </p:nvSpPr>
        <p:spPr>
          <a:xfrm>
            <a:off x="-1" y="6611779"/>
            <a:ext cx="98135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C/C++</a:t>
            </a:r>
            <a:r>
              <a:rPr kumimoji="1"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基礎班</a:t>
            </a:r>
            <a:endParaRPr kumimoji="1" lang="zh-TW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E4ECD0BD-04AA-E849-AA55-48C51C2EB509}"/>
              </a:ext>
            </a:extLst>
          </p:cNvPr>
          <p:cNvSpPr txBox="1"/>
          <p:nvPr/>
        </p:nvSpPr>
        <p:spPr>
          <a:xfrm>
            <a:off x="11622613" y="6611779"/>
            <a:ext cx="569387" cy="24622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zh-TW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李耕銘</a:t>
            </a:r>
          </a:p>
        </p:txBody>
      </p:sp>
      <p:pic>
        <p:nvPicPr>
          <p:cNvPr id="15" name="Picture 2" descr="IEEE Top 10">
            <a:extLst>
              <a:ext uri="{FF2B5EF4-FFF2-40B4-BE49-F238E27FC236}">
                <a16:creationId xmlns:a16="http://schemas.microsoft.com/office/drawing/2014/main" id="{7DF360B2-284F-0546-B669-1EDFBBE6A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6042" y="1309299"/>
            <a:ext cx="8619916" cy="4988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163E1277-FE67-1842-A74D-6C99F6941322}"/>
              </a:ext>
            </a:extLst>
          </p:cNvPr>
          <p:cNvSpPr/>
          <p:nvPr/>
        </p:nvSpPr>
        <p:spPr>
          <a:xfrm>
            <a:off x="4965721" y="6365557"/>
            <a:ext cx="22605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b="1" dirty="0">
                <a:solidFill>
                  <a:srgbClr val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Ref: IEEE Spectrum</a:t>
            </a:r>
            <a:endParaRPr lang="zh-TW" altLang="en-US" b="1" dirty="0">
              <a:solidFill>
                <a:srgbClr val="00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9485329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B4D26C68-1C59-5445-B061-04DA79228E00}"/>
              </a:ext>
            </a:extLst>
          </p:cNvPr>
          <p:cNvSpPr txBox="1"/>
          <p:nvPr/>
        </p:nvSpPr>
        <p:spPr>
          <a:xfrm>
            <a:off x="-1" y="6611779"/>
            <a:ext cx="98135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C/C++</a:t>
            </a:r>
            <a:r>
              <a:rPr kumimoji="1"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基礎班</a:t>
            </a:r>
            <a:endParaRPr kumimoji="1" lang="zh-TW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E4ECD0BD-04AA-E849-AA55-48C51C2EB509}"/>
              </a:ext>
            </a:extLst>
          </p:cNvPr>
          <p:cNvSpPr txBox="1"/>
          <p:nvPr/>
        </p:nvSpPr>
        <p:spPr>
          <a:xfrm>
            <a:off x="11622613" y="6611779"/>
            <a:ext cx="569387" cy="24622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zh-TW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李耕銘</a:t>
            </a:r>
          </a:p>
        </p:txBody>
      </p:sp>
      <p:pic>
        <p:nvPicPr>
          <p:cNvPr id="7" name="Picture 2" descr="E:\Dropbox\LKM\Desktop\PPT\which-programming-language-should-i-learn-first-infographic.png">
            <a:extLst>
              <a:ext uri="{FF2B5EF4-FFF2-40B4-BE49-F238E27FC236}">
                <a16:creationId xmlns:a16="http://schemas.microsoft.com/office/drawing/2014/main" id="{A4019A52-6764-594A-B4B0-3301167931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176"/>
          <a:stretch/>
        </p:blipFill>
        <p:spPr bwMode="auto">
          <a:xfrm>
            <a:off x="-1" y="-1"/>
            <a:ext cx="12192001" cy="6611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66347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圖片 11">
            <a:extLst>
              <a:ext uri="{FF2B5EF4-FFF2-40B4-BE49-F238E27FC236}">
                <a16:creationId xmlns:a16="http://schemas.microsoft.com/office/drawing/2014/main" id="{54808311-E07F-054A-8C90-E9AF00715D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6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2" y="-1"/>
            <a:ext cx="12192001" cy="6858001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306B4CD5-1FC1-0948-A8B0-05E00D788709}"/>
              </a:ext>
            </a:extLst>
          </p:cNvPr>
          <p:cNvSpPr txBox="1"/>
          <p:nvPr/>
        </p:nvSpPr>
        <p:spPr>
          <a:xfrm>
            <a:off x="-1" y="6611779"/>
            <a:ext cx="98135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0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C/C++</a:t>
            </a:r>
            <a:r>
              <a:rPr kumimoji="1" lang="zh-CN" altLang="en-US" sz="10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基礎班</a:t>
            </a:r>
            <a:endParaRPr kumimoji="1" lang="zh-TW" altLang="en-US" sz="10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DAB873D4-5593-B042-8EAB-A5B45106F11D}"/>
              </a:ext>
            </a:extLst>
          </p:cNvPr>
          <p:cNvSpPr txBox="1"/>
          <p:nvPr/>
        </p:nvSpPr>
        <p:spPr>
          <a:xfrm>
            <a:off x="11622612" y="6611743"/>
            <a:ext cx="569387" cy="24622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zh-TW" altLang="en-US" sz="10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李耕銘</a:t>
            </a:r>
          </a:p>
        </p:txBody>
      </p:sp>
      <p:sp>
        <p:nvSpPr>
          <p:cNvPr id="13" name="圓角矩形 12">
            <a:extLst>
              <a:ext uri="{FF2B5EF4-FFF2-40B4-BE49-F238E27FC236}">
                <a16:creationId xmlns:a16="http://schemas.microsoft.com/office/drawing/2014/main" id="{A4DBFAC9-33D2-C14F-9161-B3817D710065}"/>
              </a:ext>
            </a:extLst>
          </p:cNvPr>
          <p:cNvSpPr/>
          <p:nvPr/>
        </p:nvSpPr>
        <p:spPr>
          <a:xfrm>
            <a:off x="3323164" y="2914357"/>
            <a:ext cx="5545671" cy="1044525"/>
          </a:xfrm>
          <a:prstGeom prst="roundRect">
            <a:avLst/>
          </a:prstGeom>
          <a:solidFill>
            <a:schemeClr val="bg1">
              <a:alpha val="82000"/>
            </a:schemeClr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EDA5B88-5B1A-1440-B106-FB2694682719}"/>
              </a:ext>
            </a:extLst>
          </p:cNvPr>
          <p:cNvSpPr/>
          <p:nvPr/>
        </p:nvSpPr>
        <p:spPr>
          <a:xfrm>
            <a:off x="4093695" y="3113453"/>
            <a:ext cx="400462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sz="36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為什麼要學</a:t>
            </a:r>
            <a:r>
              <a:rPr lang="en-US" altLang="zh-TW" sz="36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C/C++</a:t>
            </a:r>
            <a:endParaRPr lang="zh-TW" altLang="en-US" sz="36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15641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不規則四邊形 8">
            <a:extLst>
              <a:ext uri="{FF2B5EF4-FFF2-40B4-BE49-F238E27FC236}">
                <a16:creationId xmlns:a16="http://schemas.microsoft.com/office/drawing/2014/main" id="{D5E7820B-1DC8-C340-ACE1-4D54DB1E5C07}"/>
              </a:ext>
            </a:extLst>
          </p:cNvPr>
          <p:cNvSpPr/>
          <p:nvPr/>
        </p:nvSpPr>
        <p:spPr>
          <a:xfrm>
            <a:off x="2852523" y="-208375"/>
            <a:ext cx="6486950" cy="1118821"/>
          </a:xfrm>
          <a:prstGeom prst="trapezoid">
            <a:avLst/>
          </a:prstGeom>
          <a:solidFill>
            <a:srgbClr val="9449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51917CFE-371A-8F4C-B219-4F268A813BD5}"/>
              </a:ext>
            </a:extLst>
          </p:cNvPr>
          <p:cNvSpPr/>
          <p:nvPr/>
        </p:nvSpPr>
        <p:spPr>
          <a:xfrm>
            <a:off x="4010331" y="209640"/>
            <a:ext cx="4188967" cy="58477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altLang="zh-TW" sz="32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C/C++</a:t>
            </a:r>
            <a:r>
              <a:rPr lang="zh-TW" altLang="en-US" sz="32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的特色與強項</a:t>
            </a:r>
            <a:r>
              <a:rPr lang="en-US" altLang="zh-TW" sz="32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?</a:t>
            </a:r>
            <a:endParaRPr lang="zh-TW" altLang="en-US" sz="3200" b="1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3" name="圓角矩形 12">
            <a:extLst>
              <a:ext uri="{FF2B5EF4-FFF2-40B4-BE49-F238E27FC236}">
                <a16:creationId xmlns:a16="http://schemas.microsoft.com/office/drawing/2014/main" id="{B85DA197-102F-A948-8354-C91E1B5DEB57}"/>
              </a:ext>
            </a:extLst>
          </p:cNvPr>
          <p:cNvSpPr/>
          <p:nvPr/>
        </p:nvSpPr>
        <p:spPr>
          <a:xfrm>
            <a:off x="2502058" y="2117517"/>
            <a:ext cx="7187879" cy="3518689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 w="508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B4D26C68-1C59-5445-B061-04DA79228E00}"/>
              </a:ext>
            </a:extLst>
          </p:cNvPr>
          <p:cNvSpPr txBox="1"/>
          <p:nvPr/>
        </p:nvSpPr>
        <p:spPr>
          <a:xfrm>
            <a:off x="-1" y="6611779"/>
            <a:ext cx="98135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C/C++</a:t>
            </a:r>
            <a:r>
              <a:rPr kumimoji="1"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基礎班</a:t>
            </a:r>
            <a:endParaRPr kumimoji="1" lang="zh-TW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E4ECD0BD-04AA-E849-AA55-48C51C2EB509}"/>
              </a:ext>
            </a:extLst>
          </p:cNvPr>
          <p:cNvSpPr txBox="1"/>
          <p:nvPr/>
        </p:nvSpPr>
        <p:spPr>
          <a:xfrm>
            <a:off x="11622613" y="6611779"/>
            <a:ext cx="569387" cy="24622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zh-TW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李耕銘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E219355-C9AD-6049-BBBA-E8EB6F9F7FFB}"/>
              </a:ext>
            </a:extLst>
          </p:cNvPr>
          <p:cNvSpPr/>
          <p:nvPr/>
        </p:nvSpPr>
        <p:spPr>
          <a:xfrm>
            <a:off x="3542812" y="2479619"/>
            <a:ext cx="5106369" cy="27944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SzPts val="2800"/>
              <a:buFont typeface="Arial" panose="020B0604020202020204" pitchFamily="34" charset="0"/>
              <a:buChar char="•"/>
            </a:pPr>
            <a:r>
              <a:rPr lang="zh-TW" altLang="en-US" sz="2400" dirty="0">
                <a:solidFill>
                  <a:srgbClr val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有能力處理低階位元及</a:t>
            </a:r>
            <a:r>
              <a:rPr lang="en-US" altLang="zh-TW" sz="2400" dirty="0">
                <a:solidFill>
                  <a:srgbClr val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I/O</a:t>
            </a:r>
            <a:r>
              <a:rPr lang="zh-TW" altLang="en-US" sz="2400" dirty="0">
                <a:solidFill>
                  <a:srgbClr val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的</a:t>
            </a:r>
            <a:endParaRPr lang="en-US" altLang="zh-TW" sz="2400" dirty="0">
              <a:solidFill>
                <a:srgbClr val="00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SzPts val="2800"/>
              <a:buFont typeface="Arial" panose="020B0604020202020204" pitchFamily="34" charset="0"/>
              <a:buChar char="•"/>
            </a:pPr>
            <a:r>
              <a:rPr lang="zh-TW" altLang="en-US" sz="2400" dirty="0">
                <a:solidFill>
                  <a:srgbClr val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運行效率高</a:t>
            </a:r>
            <a:endParaRPr lang="en-US" altLang="zh-TW" sz="2400" dirty="0">
              <a:solidFill>
                <a:srgbClr val="00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SzPts val="2800"/>
              <a:buFont typeface="Arial" panose="020B0604020202020204" pitchFamily="34" charset="0"/>
              <a:buChar char="•"/>
            </a:pPr>
            <a:r>
              <a:rPr lang="zh-TW" altLang="en-US" sz="2400" dirty="0">
                <a:solidFill>
                  <a:srgbClr val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有高階語言的控制架構與資料結構</a:t>
            </a:r>
            <a:endParaRPr lang="en-US" altLang="zh-TW" sz="2400" dirty="0">
              <a:solidFill>
                <a:srgbClr val="00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SzPts val="2800"/>
              <a:buFont typeface="Arial" panose="020B0604020202020204" pitchFamily="34" charset="0"/>
              <a:buChar char="•"/>
            </a:pPr>
            <a:r>
              <a:rPr lang="zh-TW" altLang="en-US" sz="2400" dirty="0">
                <a:solidFill>
                  <a:srgbClr val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相較組合語言好學</a:t>
            </a:r>
            <a:endParaRPr lang="en-US" altLang="zh-TW" sz="2400" dirty="0">
              <a:solidFill>
                <a:srgbClr val="00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SzPts val="2800"/>
              <a:buFont typeface="Arial" panose="020B0604020202020204" pitchFamily="34" charset="0"/>
              <a:buChar char="•"/>
            </a:pPr>
            <a:r>
              <a:rPr lang="zh-TW" altLang="en-US" sz="2400" dirty="0">
                <a:solidFill>
                  <a:srgbClr val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可用來設計驅動程式</a:t>
            </a:r>
            <a:endParaRPr lang="en-US" altLang="zh-TW" sz="2400" dirty="0">
              <a:solidFill>
                <a:srgbClr val="00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7595351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圖片 11">
            <a:extLst>
              <a:ext uri="{FF2B5EF4-FFF2-40B4-BE49-F238E27FC236}">
                <a16:creationId xmlns:a16="http://schemas.microsoft.com/office/drawing/2014/main" id="{54808311-E07F-054A-8C90-E9AF00715D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6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2" y="-1"/>
            <a:ext cx="12192001" cy="6858001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306B4CD5-1FC1-0948-A8B0-05E00D788709}"/>
              </a:ext>
            </a:extLst>
          </p:cNvPr>
          <p:cNvSpPr txBox="1"/>
          <p:nvPr/>
        </p:nvSpPr>
        <p:spPr>
          <a:xfrm>
            <a:off x="-1" y="6611779"/>
            <a:ext cx="98135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0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C/C++</a:t>
            </a:r>
            <a:r>
              <a:rPr kumimoji="1" lang="zh-CN" altLang="en-US" sz="10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基礎班</a:t>
            </a:r>
            <a:endParaRPr kumimoji="1" lang="zh-TW" altLang="en-US" sz="10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DAB873D4-5593-B042-8EAB-A5B45106F11D}"/>
              </a:ext>
            </a:extLst>
          </p:cNvPr>
          <p:cNvSpPr txBox="1"/>
          <p:nvPr/>
        </p:nvSpPr>
        <p:spPr>
          <a:xfrm>
            <a:off x="11622612" y="6611743"/>
            <a:ext cx="569387" cy="24622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zh-TW" altLang="en-US" sz="10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李耕銘</a:t>
            </a:r>
          </a:p>
        </p:txBody>
      </p:sp>
      <p:sp>
        <p:nvSpPr>
          <p:cNvPr id="13" name="圓角矩形 12">
            <a:extLst>
              <a:ext uri="{FF2B5EF4-FFF2-40B4-BE49-F238E27FC236}">
                <a16:creationId xmlns:a16="http://schemas.microsoft.com/office/drawing/2014/main" id="{A4DBFAC9-33D2-C14F-9161-B3817D710065}"/>
              </a:ext>
            </a:extLst>
          </p:cNvPr>
          <p:cNvSpPr/>
          <p:nvPr/>
        </p:nvSpPr>
        <p:spPr>
          <a:xfrm>
            <a:off x="3323164" y="2914357"/>
            <a:ext cx="5545671" cy="1044525"/>
          </a:xfrm>
          <a:prstGeom prst="roundRect">
            <a:avLst/>
          </a:prstGeom>
          <a:solidFill>
            <a:schemeClr val="bg1">
              <a:alpha val="82000"/>
            </a:schemeClr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EDA5B88-5B1A-1440-B106-FB2694682719}"/>
              </a:ext>
            </a:extLst>
          </p:cNvPr>
          <p:cNvSpPr/>
          <p:nvPr/>
        </p:nvSpPr>
        <p:spPr>
          <a:xfrm>
            <a:off x="3983088" y="3113453"/>
            <a:ext cx="422583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36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C/C++</a:t>
            </a:r>
            <a:r>
              <a:rPr lang="zh-TW" altLang="en-US" sz="36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有甚麼不同</a:t>
            </a:r>
            <a:r>
              <a:rPr lang="en-US" altLang="zh-TW" sz="36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?</a:t>
            </a:r>
            <a:endParaRPr lang="zh-TW" altLang="en-US" sz="36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0067924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不規則四邊形 15">
            <a:extLst>
              <a:ext uri="{FF2B5EF4-FFF2-40B4-BE49-F238E27FC236}">
                <a16:creationId xmlns:a16="http://schemas.microsoft.com/office/drawing/2014/main" id="{0A78E06C-41E5-DC4B-BD02-24570FCC3857}"/>
              </a:ext>
            </a:extLst>
          </p:cNvPr>
          <p:cNvSpPr/>
          <p:nvPr/>
        </p:nvSpPr>
        <p:spPr>
          <a:xfrm>
            <a:off x="2852523" y="-208375"/>
            <a:ext cx="6486950" cy="1118821"/>
          </a:xfrm>
          <a:prstGeom prst="trapezoid">
            <a:avLst/>
          </a:prstGeom>
          <a:solidFill>
            <a:srgbClr val="9449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B503A5B0-D38A-5841-9582-57DA5C0664A7}"/>
              </a:ext>
            </a:extLst>
          </p:cNvPr>
          <p:cNvSpPr/>
          <p:nvPr/>
        </p:nvSpPr>
        <p:spPr>
          <a:xfrm>
            <a:off x="5404141" y="212745"/>
            <a:ext cx="1383712" cy="58477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TW" sz="32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</a:t>
            </a:r>
            <a:r>
              <a:rPr lang="zh-TW" altLang="en-US" sz="32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語言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B4D26C68-1C59-5445-B061-04DA79228E00}"/>
              </a:ext>
            </a:extLst>
          </p:cNvPr>
          <p:cNvSpPr txBox="1"/>
          <p:nvPr/>
        </p:nvSpPr>
        <p:spPr>
          <a:xfrm>
            <a:off x="-1" y="6611779"/>
            <a:ext cx="98135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C/C++</a:t>
            </a:r>
            <a:r>
              <a:rPr kumimoji="1"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基礎班</a:t>
            </a:r>
            <a:endParaRPr kumimoji="1" lang="zh-TW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E4ECD0BD-04AA-E849-AA55-48C51C2EB509}"/>
              </a:ext>
            </a:extLst>
          </p:cNvPr>
          <p:cNvSpPr txBox="1"/>
          <p:nvPr/>
        </p:nvSpPr>
        <p:spPr>
          <a:xfrm>
            <a:off x="11622613" y="6611779"/>
            <a:ext cx="569387" cy="24622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zh-TW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李耕銘</a:t>
            </a:r>
          </a:p>
        </p:txBody>
      </p:sp>
      <p:pic>
        <p:nvPicPr>
          <p:cNvPr id="9" name="Picture 2" descr="「Dennis M. Ritchie」的圖片搜尋結果">
            <a:extLst>
              <a:ext uri="{FF2B5EF4-FFF2-40B4-BE49-F238E27FC236}">
                <a16:creationId xmlns:a16="http://schemas.microsoft.com/office/drawing/2014/main" id="{CBBD5DB0-AF86-5D4B-8FDC-14AD9E5BC2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0058" y="3034236"/>
            <a:ext cx="2224608" cy="2858502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A6DA6506-A8AD-8246-B2BD-977447030470}"/>
              </a:ext>
            </a:extLst>
          </p:cNvPr>
          <p:cNvSpPr/>
          <p:nvPr/>
        </p:nvSpPr>
        <p:spPr>
          <a:xfrm>
            <a:off x="1703285" y="0"/>
            <a:ext cx="121514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1BB7DEB4-BB74-CD42-A29D-7BA2A6A075B2}"/>
              </a:ext>
            </a:extLst>
          </p:cNvPr>
          <p:cNvSpPr/>
          <p:nvPr/>
        </p:nvSpPr>
        <p:spPr>
          <a:xfrm>
            <a:off x="1653778" y="1870817"/>
            <a:ext cx="220527" cy="220527"/>
          </a:xfrm>
          <a:prstGeom prst="ellipse">
            <a:avLst/>
          </a:prstGeom>
          <a:solidFill>
            <a:schemeClr val="bg1"/>
          </a:solidFill>
          <a:ln w="57150">
            <a:solidFill>
              <a:srgbClr val="8497B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C49A454C-8D3E-4D42-B5AE-A4C2E5379F39}"/>
              </a:ext>
            </a:extLst>
          </p:cNvPr>
          <p:cNvSpPr/>
          <p:nvPr/>
        </p:nvSpPr>
        <p:spPr>
          <a:xfrm>
            <a:off x="1653778" y="2536986"/>
            <a:ext cx="220527" cy="220527"/>
          </a:xfrm>
          <a:prstGeom prst="ellipse">
            <a:avLst/>
          </a:prstGeom>
          <a:solidFill>
            <a:schemeClr val="bg1"/>
          </a:solidFill>
          <a:ln w="57150">
            <a:solidFill>
              <a:srgbClr val="8497B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5" name="橢圓 14">
            <a:extLst>
              <a:ext uri="{FF2B5EF4-FFF2-40B4-BE49-F238E27FC236}">
                <a16:creationId xmlns:a16="http://schemas.microsoft.com/office/drawing/2014/main" id="{F7D038F2-B988-0F45-9B43-9C19B51223E1}"/>
              </a:ext>
            </a:extLst>
          </p:cNvPr>
          <p:cNvSpPr/>
          <p:nvPr/>
        </p:nvSpPr>
        <p:spPr>
          <a:xfrm>
            <a:off x="1653778" y="3205241"/>
            <a:ext cx="220527" cy="220527"/>
          </a:xfrm>
          <a:prstGeom prst="ellipse">
            <a:avLst/>
          </a:prstGeom>
          <a:solidFill>
            <a:schemeClr val="bg1"/>
          </a:solidFill>
          <a:ln w="57150">
            <a:solidFill>
              <a:srgbClr val="8497B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32241192-6CFC-F246-8D99-B781173764E1}"/>
              </a:ext>
            </a:extLst>
          </p:cNvPr>
          <p:cNvSpPr/>
          <p:nvPr/>
        </p:nvSpPr>
        <p:spPr>
          <a:xfrm>
            <a:off x="2032379" y="1796414"/>
            <a:ext cx="645609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Dennis M. Ritchie </a:t>
            </a:r>
            <a:r>
              <a:rPr lang="zh-TW" altLang="en-US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於</a:t>
            </a:r>
            <a:r>
              <a:rPr lang="en-US" altLang="zh-TW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1972</a:t>
            </a:r>
            <a:r>
              <a:rPr lang="zh-TW" altLang="en-US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年基於</a:t>
            </a:r>
            <a:r>
              <a:rPr lang="en-US" altLang="zh-TW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</a:t>
            </a:r>
            <a:r>
              <a:rPr lang="zh-TW" altLang="en-US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語言在貝爾實驗室中開發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05F17D9A-EE5F-CB4E-96E3-BFF7AE708281}"/>
              </a:ext>
            </a:extLst>
          </p:cNvPr>
          <p:cNvSpPr/>
          <p:nvPr/>
        </p:nvSpPr>
        <p:spPr>
          <a:xfrm>
            <a:off x="2032379" y="2508749"/>
            <a:ext cx="3877985" cy="369332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zh-TW" altLang="en-US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適合處理</a:t>
            </a:r>
            <a:r>
              <a:rPr lang="zh-TW" altLang="en-US" b="1" u="sng" dirty="0">
                <a:solidFill>
                  <a:srgbClr val="C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底層的驅動程式</a:t>
            </a:r>
            <a:r>
              <a:rPr lang="zh-TW" altLang="en-US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或</a:t>
            </a:r>
            <a:r>
              <a:rPr lang="zh-TW" altLang="en-US" b="1" u="sng" dirty="0">
                <a:solidFill>
                  <a:srgbClr val="C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硬體開發</a:t>
            </a:r>
            <a:endParaRPr lang="en-US" altLang="zh-TW" b="1" u="sng" dirty="0">
              <a:solidFill>
                <a:srgbClr val="C0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97A21849-891B-024D-8093-7B38B8D419A4}"/>
              </a:ext>
            </a:extLst>
          </p:cNvPr>
          <p:cNvSpPr/>
          <p:nvPr/>
        </p:nvSpPr>
        <p:spPr>
          <a:xfrm>
            <a:off x="2029664" y="3128752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特色</a:t>
            </a:r>
            <a:endParaRPr lang="zh-TW" altLang="en-US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07A5B46E-173C-3948-9C80-7352487FFC00}"/>
              </a:ext>
            </a:extLst>
          </p:cNvPr>
          <p:cNvSpPr/>
          <p:nvPr/>
        </p:nvSpPr>
        <p:spPr>
          <a:xfrm>
            <a:off x="2704036" y="3043156"/>
            <a:ext cx="2723435" cy="17034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b="1" dirty="0">
                <a:solidFill>
                  <a:srgbClr val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編譯式語言</a:t>
            </a:r>
            <a:endParaRPr lang="en-US" altLang="zh-TW" b="1" dirty="0">
              <a:solidFill>
                <a:srgbClr val="00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b="1" dirty="0">
                <a:solidFill>
                  <a:srgbClr val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靈活的控制流程</a:t>
            </a:r>
            <a:endParaRPr lang="en-US" altLang="zh-TW" b="1" dirty="0">
              <a:solidFill>
                <a:srgbClr val="00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b="1" dirty="0">
                <a:solidFill>
                  <a:srgbClr val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跨平台</a:t>
            </a:r>
            <a:endParaRPr lang="en-US" altLang="zh-TW" b="1" dirty="0">
              <a:solidFill>
                <a:srgbClr val="00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b="1" dirty="0">
                <a:solidFill>
                  <a:srgbClr val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基於硬體所設計的語言</a:t>
            </a:r>
            <a:endParaRPr lang="en-US" altLang="zh-TW" b="1" dirty="0">
              <a:solidFill>
                <a:srgbClr val="00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62110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文字方塊 52">
            <a:extLst>
              <a:ext uri="{FF2B5EF4-FFF2-40B4-BE49-F238E27FC236}">
                <a16:creationId xmlns:a16="http://schemas.microsoft.com/office/drawing/2014/main" id="{A089E2F0-E73C-A143-9BD2-03956AD6B537}"/>
              </a:ext>
            </a:extLst>
          </p:cNvPr>
          <p:cNvSpPr txBox="1"/>
          <p:nvPr/>
        </p:nvSpPr>
        <p:spPr>
          <a:xfrm>
            <a:off x="-1" y="6611779"/>
            <a:ext cx="98135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C/C++</a:t>
            </a:r>
            <a:r>
              <a:rPr kumimoji="1"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基礎班</a:t>
            </a:r>
            <a:endParaRPr kumimoji="1" lang="zh-TW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54" name="文字方塊 53">
            <a:extLst>
              <a:ext uri="{FF2B5EF4-FFF2-40B4-BE49-F238E27FC236}">
                <a16:creationId xmlns:a16="http://schemas.microsoft.com/office/drawing/2014/main" id="{435EBDCD-B669-1745-98B4-A9ED62125A2B}"/>
              </a:ext>
            </a:extLst>
          </p:cNvPr>
          <p:cNvSpPr txBox="1"/>
          <p:nvPr/>
        </p:nvSpPr>
        <p:spPr>
          <a:xfrm>
            <a:off x="11622613" y="6611779"/>
            <a:ext cx="569387" cy="24622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zh-TW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李耕銘</a:t>
            </a:r>
          </a:p>
        </p:txBody>
      </p:sp>
      <p:sp>
        <p:nvSpPr>
          <p:cNvPr id="16" name="六邊形 15">
            <a:extLst>
              <a:ext uri="{FF2B5EF4-FFF2-40B4-BE49-F238E27FC236}">
                <a16:creationId xmlns:a16="http://schemas.microsoft.com/office/drawing/2014/main" id="{6642050F-5531-1F49-9332-DC4BAFE34E09}"/>
              </a:ext>
            </a:extLst>
          </p:cNvPr>
          <p:cNvSpPr/>
          <p:nvPr/>
        </p:nvSpPr>
        <p:spPr>
          <a:xfrm>
            <a:off x="7206576" y="1685600"/>
            <a:ext cx="2560130" cy="2207008"/>
          </a:xfrm>
          <a:prstGeom prst="hexag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5" name="六邊形 54">
            <a:extLst>
              <a:ext uri="{FF2B5EF4-FFF2-40B4-BE49-F238E27FC236}">
                <a16:creationId xmlns:a16="http://schemas.microsoft.com/office/drawing/2014/main" id="{5D2826D8-08B9-0C45-8896-C2621602F99B}"/>
              </a:ext>
            </a:extLst>
          </p:cNvPr>
          <p:cNvSpPr/>
          <p:nvPr/>
        </p:nvSpPr>
        <p:spPr>
          <a:xfrm>
            <a:off x="7210855" y="4176914"/>
            <a:ext cx="2560130" cy="2207008"/>
          </a:xfrm>
          <a:prstGeom prst="hexag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6" name="六邊形 55">
            <a:extLst>
              <a:ext uri="{FF2B5EF4-FFF2-40B4-BE49-F238E27FC236}">
                <a16:creationId xmlns:a16="http://schemas.microsoft.com/office/drawing/2014/main" id="{4C7B6D97-4862-984E-B3DA-744A152A4F0E}"/>
              </a:ext>
            </a:extLst>
          </p:cNvPr>
          <p:cNvSpPr/>
          <p:nvPr/>
        </p:nvSpPr>
        <p:spPr>
          <a:xfrm>
            <a:off x="4898315" y="2893855"/>
            <a:ext cx="2560130" cy="2207008"/>
          </a:xfrm>
          <a:prstGeom prst="hexag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47" name="Picture 6" descr="「i7」的圖片搜尋結果">
            <a:extLst>
              <a:ext uri="{FF2B5EF4-FFF2-40B4-BE49-F238E27FC236}">
                <a16:creationId xmlns:a16="http://schemas.microsoft.com/office/drawing/2014/main" id="{F1F3FB02-0B96-B642-9C9A-C9314D9FE2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5252" y="1947035"/>
            <a:ext cx="1770547" cy="1770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8" descr="「micro ddr4 memory」的圖片搜尋結果">
            <a:extLst>
              <a:ext uri="{FF2B5EF4-FFF2-40B4-BE49-F238E27FC236}">
                <a16:creationId xmlns:a16="http://schemas.microsoft.com/office/drawing/2014/main" id="{23B3F73D-8D4C-D246-A7F7-91A2BCD69A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075" t="36170" r="8542" b="38028"/>
          <a:stretch/>
        </p:blipFill>
        <p:spPr bwMode="auto">
          <a:xfrm>
            <a:off x="7290559" y="4904470"/>
            <a:ext cx="2400722" cy="751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2" descr="「h270 a pro」的圖片搜尋結果">
            <a:extLst>
              <a:ext uri="{FF2B5EF4-FFF2-40B4-BE49-F238E27FC236}">
                <a16:creationId xmlns:a16="http://schemas.microsoft.com/office/drawing/2014/main" id="{39858140-8BB8-BB40-9286-68CE72972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7080" b="84920" l="0" r="98960">
                        <a14:foregroundMark x1="4400" y1="41080" x2="4400" y2="41080"/>
                        <a14:foregroundMark x1="5800" y1="39960" x2="5800" y2="39960"/>
                        <a14:foregroundMark x1="3040" y1="40240" x2="3040" y2="40240"/>
                        <a14:foregroundMark x1="3320" y1="42600" x2="3320" y2="42600"/>
                        <a14:foregroundMark x1="69200" y1="42320" x2="69200" y2="42320"/>
                        <a14:foregroundMark x1="76280" y1="41960" x2="76280" y2="41960"/>
                        <a14:foregroundMark x1="20040" y1="51000" x2="19640" y2="51120"/>
                        <a14:foregroundMark x1="18160" y1="54360" x2="18160" y2="54360"/>
                        <a14:backgroundMark x1="560" y1="41200" x2="560" y2="41200"/>
                        <a14:backgroundMark x1="560" y1="45040" x2="560" y2="4504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8983" y="2931257"/>
            <a:ext cx="2207009" cy="2207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六邊形 58">
            <a:extLst>
              <a:ext uri="{FF2B5EF4-FFF2-40B4-BE49-F238E27FC236}">
                <a16:creationId xmlns:a16="http://schemas.microsoft.com/office/drawing/2014/main" id="{4F70EE67-6BB7-ED4A-A24B-1351716A259F}"/>
              </a:ext>
            </a:extLst>
          </p:cNvPr>
          <p:cNvSpPr/>
          <p:nvPr/>
        </p:nvSpPr>
        <p:spPr>
          <a:xfrm>
            <a:off x="4898315" y="402541"/>
            <a:ext cx="2560130" cy="2207008"/>
          </a:xfrm>
          <a:prstGeom prst="hexag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0" name="六邊形 59">
            <a:extLst>
              <a:ext uri="{FF2B5EF4-FFF2-40B4-BE49-F238E27FC236}">
                <a16:creationId xmlns:a16="http://schemas.microsoft.com/office/drawing/2014/main" id="{F897E88E-C225-044C-B190-AB917B2851A3}"/>
              </a:ext>
            </a:extLst>
          </p:cNvPr>
          <p:cNvSpPr/>
          <p:nvPr/>
        </p:nvSpPr>
        <p:spPr>
          <a:xfrm>
            <a:off x="2626471" y="1686323"/>
            <a:ext cx="2560130" cy="2207008"/>
          </a:xfrm>
          <a:prstGeom prst="hexag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52" name="Picture 16" descr="「1080ti」的圖片搜尋結果">
            <a:extLst>
              <a:ext uri="{FF2B5EF4-FFF2-40B4-BE49-F238E27FC236}">
                <a16:creationId xmlns:a16="http://schemas.microsoft.com/office/drawing/2014/main" id="{DCB41BB8-DAEC-F14B-9445-BC6405B9A0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6601" y="762566"/>
            <a:ext cx="1961115" cy="1486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10" descr="「ssd」的圖片搜尋結果">
            <a:extLst>
              <a:ext uri="{FF2B5EF4-FFF2-40B4-BE49-F238E27FC236}">
                <a16:creationId xmlns:a16="http://schemas.microsoft.com/office/drawing/2014/main" id="{8D1CAE40-23C7-5145-9007-952E44CA24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2644" y="2190417"/>
            <a:ext cx="2012196" cy="1283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" name="六邊形 60">
            <a:extLst>
              <a:ext uri="{FF2B5EF4-FFF2-40B4-BE49-F238E27FC236}">
                <a16:creationId xmlns:a16="http://schemas.microsoft.com/office/drawing/2014/main" id="{10715763-FFAC-144B-9FE3-D0B3038FD96E}"/>
              </a:ext>
            </a:extLst>
          </p:cNvPr>
          <p:cNvSpPr/>
          <p:nvPr/>
        </p:nvSpPr>
        <p:spPr>
          <a:xfrm>
            <a:off x="2626471" y="4176914"/>
            <a:ext cx="2560130" cy="2207008"/>
          </a:xfrm>
          <a:prstGeom prst="hexag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51" name="Picture 12" descr="「7200RPM」的圖片搜尋結果">
            <a:extLst>
              <a:ext uri="{FF2B5EF4-FFF2-40B4-BE49-F238E27FC236}">
                <a16:creationId xmlns:a16="http://schemas.microsoft.com/office/drawing/2014/main" id="{A6A6F0DC-A422-2B46-A64F-583A2453F3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0" b="100000" l="0" r="100000">
                        <a14:foregroundMark x1="21923" y1="78974" x2="21923" y2="78974"/>
                        <a14:foregroundMark x1="31923" y1="88974" x2="33462" y2="8897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4593" y="4541575"/>
            <a:ext cx="1970247" cy="1477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1526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不規則四邊形 20">
            <a:extLst>
              <a:ext uri="{FF2B5EF4-FFF2-40B4-BE49-F238E27FC236}">
                <a16:creationId xmlns:a16="http://schemas.microsoft.com/office/drawing/2014/main" id="{BD168334-2D54-3C49-9B69-19121DD123CB}"/>
              </a:ext>
            </a:extLst>
          </p:cNvPr>
          <p:cNvSpPr/>
          <p:nvPr/>
        </p:nvSpPr>
        <p:spPr>
          <a:xfrm>
            <a:off x="2852523" y="-208375"/>
            <a:ext cx="6486950" cy="1118821"/>
          </a:xfrm>
          <a:prstGeom prst="trapezoid">
            <a:avLst/>
          </a:prstGeom>
          <a:solidFill>
            <a:srgbClr val="9449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9FD3869B-A127-C545-B47D-87C36DE5923D}"/>
              </a:ext>
            </a:extLst>
          </p:cNvPr>
          <p:cNvSpPr/>
          <p:nvPr/>
        </p:nvSpPr>
        <p:spPr>
          <a:xfrm>
            <a:off x="5097968" y="181703"/>
            <a:ext cx="1996060" cy="58477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TW" sz="32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C++ </a:t>
            </a:r>
            <a:r>
              <a:rPr lang="zh-TW" altLang="en-US" sz="32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語言</a:t>
            </a:r>
            <a:endParaRPr lang="zh-TW" altLang="en-US" sz="32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0" name="圓角矩形 19">
            <a:extLst>
              <a:ext uri="{FF2B5EF4-FFF2-40B4-BE49-F238E27FC236}">
                <a16:creationId xmlns:a16="http://schemas.microsoft.com/office/drawing/2014/main" id="{A1D87C96-C742-7A49-ABFB-9AEE2228E383}"/>
              </a:ext>
            </a:extLst>
          </p:cNvPr>
          <p:cNvSpPr/>
          <p:nvPr/>
        </p:nvSpPr>
        <p:spPr>
          <a:xfrm flipV="1">
            <a:off x="1764041" y="5892793"/>
            <a:ext cx="525111" cy="82487"/>
          </a:xfrm>
          <a:prstGeom prst="roundRect">
            <a:avLst/>
          </a:prstGeom>
          <a:solidFill>
            <a:srgbClr val="8497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" name="圓角矩形 2">
            <a:extLst>
              <a:ext uri="{FF2B5EF4-FFF2-40B4-BE49-F238E27FC236}">
                <a16:creationId xmlns:a16="http://schemas.microsoft.com/office/drawing/2014/main" id="{BD1415F5-B2C6-384E-A3CE-F97EEC8EA5CE}"/>
              </a:ext>
            </a:extLst>
          </p:cNvPr>
          <p:cNvSpPr/>
          <p:nvPr/>
        </p:nvSpPr>
        <p:spPr>
          <a:xfrm>
            <a:off x="2070604" y="5663459"/>
            <a:ext cx="2412906" cy="541158"/>
          </a:xfrm>
          <a:prstGeom prst="roundRect">
            <a:avLst/>
          </a:prstGeom>
          <a:solidFill>
            <a:srgbClr val="8497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B4D26C68-1C59-5445-B061-04DA79228E00}"/>
              </a:ext>
            </a:extLst>
          </p:cNvPr>
          <p:cNvSpPr txBox="1"/>
          <p:nvPr/>
        </p:nvSpPr>
        <p:spPr>
          <a:xfrm>
            <a:off x="-1" y="6611779"/>
            <a:ext cx="98135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C/C++</a:t>
            </a:r>
            <a:r>
              <a:rPr kumimoji="1"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基礎班</a:t>
            </a:r>
            <a:endParaRPr kumimoji="1" lang="zh-TW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E4ECD0BD-04AA-E849-AA55-48C51C2EB509}"/>
              </a:ext>
            </a:extLst>
          </p:cNvPr>
          <p:cNvSpPr txBox="1"/>
          <p:nvPr/>
        </p:nvSpPr>
        <p:spPr>
          <a:xfrm>
            <a:off x="11622613" y="6611779"/>
            <a:ext cx="569387" cy="24622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zh-TW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李耕銘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1DCF2D82-D0CE-354A-87D8-DCCC0F9572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8003" y="2552031"/>
            <a:ext cx="2279700" cy="3437585"/>
          </a:xfrm>
          <a:prstGeom prst="ellipse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4574A6D0-E497-D842-A051-2D732D30F081}"/>
              </a:ext>
            </a:extLst>
          </p:cNvPr>
          <p:cNvSpPr/>
          <p:nvPr/>
        </p:nvSpPr>
        <p:spPr>
          <a:xfrm>
            <a:off x="2160856" y="5733982"/>
            <a:ext cx="2279791" cy="400110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zh-TW" altLang="en-US" sz="20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本門課以</a:t>
            </a:r>
            <a:r>
              <a:rPr lang="en-US" altLang="zh-TW" sz="20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C++</a:t>
            </a:r>
            <a:r>
              <a:rPr lang="zh-TW" altLang="en-US" sz="20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為主</a:t>
            </a:r>
            <a:endParaRPr lang="en-US" altLang="zh-TW" sz="2000" b="1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00649D03-166A-B84C-A198-7AAD9EE6F5BE}"/>
              </a:ext>
            </a:extLst>
          </p:cNvPr>
          <p:cNvSpPr/>
          <p:nvPr/>
        </p:nvSpPr>
        <p:spPr>
          <a:xfrm>
            <a:off x="1703285" y="0"/>
            <a:ext cx="121514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15" name="橢圓 14">
            <a:extLst>
              <a:ext uri="{FF2B5EF4-FFF2-40B4-BE49-F238E27FC236}">
                <a16:creationId xmlns:a16="http://schemas.microsoft.com/office/drawing/2014/main" id="{60A7BB9C-034B-6845-A740-A1BCFA991291}"/>
              </a:ext>
            </a:extLst>
          </p:cNvPr>
          <p:cNvSpPr/>
          <p:nvPr/>
        </p:nvSpPr>
        <p:spPr>
          <a:xfrm>
            <a:off x="1653778" y="1685622"/>
            <a:ext cx="220527" cy="220527"/>
          </a:xfrm>
          <a:prstGeom prst="ellipse">
            <a:avLst/>
          </a:prstGeom>
          <a:solidFill>
            <a:schemeClr val="bg1"/>
          </a:solidFill>
          <a:ln w="57150">
            <a:solidFill>
              <a:srgbClr val="8497B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BC5447A0-E184-3946-B42A-FB632B3D219A}"/>
              </a:ext>
            </a:extLst>
          </p:cNvPr>
          <p:cNvSpPr/>
          <p:nvPr/>
        </p:nvSpPr>
        <p:spPr>
          <a:xfrm>
            <a:off x="1939008" y="1611219"/>
            <a:ext cx="5397631" cy="369332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zh-TW" altLang="en-US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又被稱作</a:t>
            </a:r>
            <a:r>
              <a:rPr lang="en-US" altLang="zh-TW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”C with Classes”</a:t>
            </a:r>
            <a:r>
              <a:rPr lang="zh-TW" altLang="en-US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，支援類別與物件導向</a:t>
            </a:r>
            <a:endParaRPr lang="en-US" altLang="zh-TW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14ABC612-D3AB-B342-BEA2-40D9ED6A3A85}"/>
              </a:ext>
            </a:extLst>
          </p:cNvPr>
          <p:cNvSpPr/>
          <p:nvPr/>
        </p:nvSpPr>
        <p:spPr>
          <a:xfrm>
            <a:off x="1939008" y="2277389"/>
            <a:ext cx="6104556" cy="369332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zh-TW" altLang="en-US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由 </a:t>
            </a:r>
            <a:r>
              <a:rPr lang="en-US" altLang="zh-TW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Bjarne </a:t>
            </a:r>
            <a:r>
              <a:rPr lang="en-US" altLang="zh-TW" b="1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Stroustrup</a:t>
            </a:r>
            <a:r>
              <a:rPr lang="en-US" altLang="zh-TW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TW" altLang="en-US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於貝爾實驗室基於</a:t>
            </a:r>
            <a:r>
              <a:rPr lang="en-US" altLang="zh-TW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</a:t>
            </a:r>
            <a:r>
              <a:rPr lang="zh-TW" altLang="en-US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語言而創造出來</a:t>
            </a:r>
            <a:endParaRPr lang="en-US" altLang="zh-TW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8" name="橢圓 17">
            <a:extLst>
              <a:ext uri="{FF2B5EF4-FFF2-40B4-BE49-F238E27FC236}">
                <a16:creationId xmlns:a16="http://schemas.microsoft.com/office/drawing/2014/main" id="{1664319F-9635-EB4A-B6DB-06600BA020EA}"/>
              </a:ext>
            </a:extLst>
          </p:cNvPr>
          <p:cNvSpPr/>
          <p:nvPr/>
        </p:nvSpPr>
        <p:spPr>
          <a:xfrm>
            <a:off x="1653778" y="2351791"/>
            <a:ext cx="220527" cy="220527"/>
          </a:xfrm>
          <a:prstGeom prst="ellipse">
            <a:avLst/>
          </a:prstGeom>
          <a:solidFill>
            <a:schemeClr val="bg1"/>
          </a:solidFill>
          <a:ln w="57150">
            <a:solidFill>
              <a:srgbClr val="8497B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367872F2-4B46-3741-B410-1D33FA7A2391}"/>
              </a:ext>
            </a:extLst>
          </p:cNvPr>
          <p:cNvSpPr/>
          <p:nvPr/>
        </p:nvSpPr>
        <p:spPr>
          <a:xfrm>
            <a:off x="1944778" y="2946795"/>
            <a:ext cx="646331" cy="369332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zh-TW" altLang="en-US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特色</a:t>
            </a:r>
            <a:endParaRPr lang="en-US" altLang="zh-TW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2" name="橢圓 21">
            <a:extLst>
              <a:ext uri="{FF2B5EF4-FFF2-40B4-BE49-F238E27FC236}">
                <a16:creationId xmlns:a16="http://schemas.microsoft.com/office/drawing/2014/main" id="{AD5B71C9-CE27-E846-8132-EF665D90CDE5}"/>
              </a:ext>
            </a:extLst>
          </p:cNvPr>
          <p:cNvSpPr/>
          <p:nvPr/>
        </p:nvSpPr>
        <p:spPr>
          <a:xfrm>
            <a:off x="1653778" y="3020046"/>
            <a:ext cx="220527" cy="220527"/>
          </a:xfrm>
          <a:prstGeom prst="ellipse">
            <a:avLst/>
          </a:prstGeom>
          <a:solidFill>
            <a:schemeClr val="bg1"/>
          </a:solidFill>
          <a:ln w="57150">
            <a:solidFill>
              <a:srgbClr val="8497B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DAB16DB2-D8A2-634D-A3AC-596A08F424D7}"/>
              </a:ext>
            </a:extLst>
          </p:cNvPr>
          <p:cNvSpPr/>
          <p:nvPr/>
        </p:nvSpPr>
        <p:spPr>
          <a:xfrm>
            <a:off x="2710361" y="2845919"/>
            <a:ext cx="4252933" cy="25344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b="1" dirty="0">
                <a:solidFill>
                  <a:srgbClr val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例外處理</a:t>
            </a:r>
            <a:r>
              <a:rPr lang="en-US" altLang="zh-TW" b="1" dirty="0">
                <a:solidFill>
                  <a:srgbClr val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(try catch)</a:t>
            </a:r>
          </a:p>
          <a:p>
            <a:pPr>
              <a:lnSpc>
                <a:spcPct val="150000"/>
              </a:lnSpc>
            </a:pPr>
            <a:r>
              <a:rPr lang="zh-TW" altLang="en-US" b="1" dirty="0">
                <a:solidFill>
                  <a:srgbClr val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命名空間</a:t>
            </a:r>
            <a:r>
              <a:rPr lang="en-US" altLang="zh-TW" b="1" dirty="0">
                <a:solidFill>
                  <a:srgbClr val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(namespace)</a:t>
            </a:r>
          </a:p>
          <a:p>
            <a:pPr>
              <a:lnSpc>
                <a:spcPct val="150000"/>
              </a:lnSpc>
            </a:pPr>
            <a:r>
              <a:rPr lang="zh-TW" altLang="en-US" b="1" dirty="0">
                <a:solidFill>
                  <a:srgbClr val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支援函數與運算子多載</a:t>
            </a:r>
            <a:r>
              <a:rPr lang="en-US" altLang="zh-TW" b="1" dirty="0">
                <a:solidFill>
                  <a:srgbClr val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(overloading)</a:t>
            </a:r>
          </a:p>
          <a:p>
            <a:pPr>
              <a:lnSpc>
                <a:spcPct val="150000"/>
              </a:lnSpc>
            </a:pPr>
            <a:r>
              <a:rPr lang="zh-TW" altLang="en-US" b="1" dirty="0">
                <a:solidFill>
                  <a:srgbClr val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函數模板</a:t>
            </a:r>
            <a:r>
              <a:rPr lang="en-US" altLang="zh-TW" b="1" dirty="0">
                <a:solidFill>
                  <a:srgbClr val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(template)</a:t>
            </a:r>
          </a:p>
          <a:p>
            <a:pPr>
              <a:lnSpc>
                <a:spcPct val="150000"/>
              </a:lnSpc>
            </a:pPr>
            <a:r>
              <a:rPr lang="en-US" altLang="zh-TW" b="1" dirty="0">
                <a:solidFill>
                  <a:srgbClr val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Reference </a:t>
            </a:r>
            <a:r>
              <a:rPr lang="zh-TW" altLang="en-US" b="1" dirty="0">
                <a:solidFill>
                  <a:srgbClr val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參數傳遞型態</a:t>
            </a:r>
            <a:endParaRPr lang="en-US" altLang="zh-TW" b="1" dirty="0">
              <a:solidFill>
                <a:srgbClr val="00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b="1" dirty="0">
                <a:solidFill>
                  <a:srgbClr val="C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支援物件導向程式</a:t>
            </a:r>
          </a:p>
        </p:txBody>
      </p:sp>
      <p:sp>
        <p:nvSpPr>
          <p:cNvPr id="26" name="橢圓 25">
            <a:extLst>
              <a:ext uri="{FF2B5EF4-FFF2-40B4-BE49-F238E27FC236}">
                <a16:creationId xmlns:a16="http://schemas.microsoft.com/office/drawing/2014/main" id="{76A7921B-E552-4A41-AEF3-ACB61FFF0F0E}"/>
              </a:ext>
            </a:extLst>
          </p:cNvPr>
          <p:cNvSpPr/>
          <p:nvPr/>
        </p:nvSpPr>
        <p:spPr>
          <a:xfrm>
            <a:off x="1653778" y="5823775"/>
            <a:ext cx="220527" cy="220527"/>
          </a:xfrm>
          <a:prstGeom prst="ellipse">
            <a:avLst/>
          </a:prstGeom>
          <a:solidFill>
            <a:schemeClr val="bg1"/>
          </a:solidFill>
          <a:ln w="57150">
            <a:solidFill>
              <a:srgbClr val="8497B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016193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不規則四邊形 12">
            <a:extLst>
              <a:ext uri="{FF2B5EF4-FFF2-40B4-BE49-F238E27FC236}">
                <a16:creationId xmlns:a16="http://schemas.microsoft.com/office/drawing/2014/main" id="{7335271B-1883-5A4A-9F93-EC8A57BB610A}"/>
              </a:ext>
            </a:extLst>
          </p:cNvPr>
          <p:cNvSpPr/>
          <p:nvPr/>
        </p:nvSpPr>
        <p:spPr>
          <a:xfrm>
            <a:off x="2852523" y="-208375"/>
            <a:ext cx="6486950" cy="1118821"/>
          </a:xfrm>
          <a:prstGeom prst="trapezoid">
            <a:avLst/>
          </a:prstGeom>
          <a:solidFill>
            <a:srgbClr val="9449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pic>
        <p:nvPicPr>
          <p:cNvPr id="6" name="Picture 2" descr="「電晶體 電腦 1 0」的圖片搜尋結果">
            <a:extLst>
              <a:ext uri="{FF2B5EF4-FFF2-40B4-BE49-F238E27FC236}">
                <a16:creationId xmlns:a16="http://schemas.microsoft.com/office/drawing/2014/main" id="{85ED710B-D883-DF40-8E92-7033FF8874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9992" r="8984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006" t="2562" r="17316" b="2577"/>
          <a:stretch/>
        </p:blipFill>
        <p:spPr bwMode="auto">
          <a:xfrm>
            <a:off x="3775275" y="1517182"/>
            <a:ext cx="4641449" cy="4203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462FD99A-FF01-8744-8A7C-6BC906A438A9}"/>
              </a:ext>
            </a:extLst>
          </p:cNvPr>
          <p:cNvSpPr txBox="1"/>
          <p:nvPr/>
        </p:nvSpPr>
        <p:spPr>
          <a:xfrm>
            <a:off x="-1" y="6611779"/>
            <a:ext cx="98135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C/C++</a:t>
            </a:r>
            <a:r>
              <a:rPr kumimoji="1"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基礎班</a:t>
            </a:r>
            <a:endParaRPr kumimoji="1" lang="zh-TW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322F5685-AED5-DC42-9372-1465C2AD75F0}"/>
              </a:ext>
            </a:extLst>
          </p:cNvPr>
          <p:cNvSpPr txBox="1"/>
          <p:nvPr/>
        </p:nvSpPr>
        <p:spPr>
          <a:xfrm>
            <a:off x="11622613" y="6611779"/>
            <a:ext cx="569387" cy="24622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zh-TW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李耕銘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3BABBFB-BC5F-564E-897F-8E39B5B13607}"/>
              </a:ext>
            </a:extLst>
          </p:cNvPr>
          <p:cNvSpPr/>
          <p:nvPr/>
        </p:nvSpPr>
        <p:spPr>
          <a:xfrm>
            <a:off x="4977743" y="212745"/>
            <a:ext cx="2236510" cy="58477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zh-TW" altLang="en-US" sz="32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Calibri" panose="020F0502020204030204" pitchFamily="34" charset="0"/>
              </a:rPr>
              <a:t>電晶體電腦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EBD2A544-3DA4-5F48-8F3B-54F19C4686FE}"/>
              </a:ext>
            </a:extLst>
          </p:cNvPr>
          <p:cNvSpPr/>
          <p:nvPr/>
        </p:nvSpPr>
        <p:spPr>
          <a:xfrm>
            <a:off x="3653663" y="5760445"/>
            <a:ext cx="488467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sz="1600" b="1" dirty="0">
                <a:solidFill>
                  <a:srgbClr val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（</a:t>
            </a:r>
            <a:r>
              <a:rPr lang="en-US" altLang="zh-TW" sz="1600" b="1" dirty="0">
                <a:solidFill>
                  <a:srgbClr val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photo via </a:t>
            </a:r>
            <a:r>
              <a:rPr lang="en-US" altLang="zh-TW" sz="1600" b="1" dirty="0" err="1">
                <a:solidFill>
                  <a:srgbClr val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Ragesoss@wikimedia</a:t>
            </a:r>
            <a:r>
              <a:rPr lang="en-US" altLang="zh-TW" sz="1600" b="1" dirty="0">
                <a:solidFill>
                  <a:srgbClr val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, CC License</a:t>
            </a:r>
            <a:r>
              <a:rPr lang="zh-TW" altLang="en-US" sz="1600" b="1" dirty="0">
                <a:solidFill>
                  <a:srgbClr val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）</a:t>
            </a:r>
            <a:endParaRPr lang="zh-TW" altLang="en-US" sz="16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5282251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不規則四邊形 28">
            <a:extLst>
              <a:ext uri="{FF2B5EF4-FFF2-40B4-BE49-F238E27FC236}">
                <a16:creationId xmlns:a16="http://schemas.microsoft.com/office/drawing/2014/main" id="{48920230-F350-AE46-8D51-30F6A96EF60A}"/>
              </a:ext>
            </a:extLst>
          </p:cNvPr>
          <p:cNvSpPr/>
          <p:nvPr/>
        </p:nvSpPr>
        <p:spPr>
          <a:xfrm>
            <a:off x="2852523" y="-208375"/>
            <a:ext cx="6486950" cy="1118821"/>
          </a:xfrm>
          <a:prstGeom prst="trapezoid">
            <a:avLst/>
          </a:prstGeom>
          <a:solidFill>
            <a:srgbClr val="9449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083D2884-A4FC-7149-BAB3-A26FFB89BF4A}"/>
              </a:ext>
            </a:extLst>
          </p:cNvPr>
          <p:cNvSpPr/>
          <p:nvPr/>
        </p:nvSpPr>
        <p:spPr>
          <a:xfrm>
            <a:off x="4567374" y="212745"/>
            <a:ext cx="3057248" cy="58477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zh-TW" altLang="en-US" sz="32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儲存資料的形式</a:t>
            </a:r>
            <a:endParaRPr lang="zh-TW" altLang="en-US" sz="3200" dirty="0">
              <a:solidFill>
                <a:schemeClr val="bg1"/>
              </a:solidFill>
            </a:endParaRPr>
          </a:p>
        </p:txBody>
      </p:sp>
      <p:pic>
        <p:nvPicPr>
          <p:cNvPr id="20" name="Picture 4" descr="「D-SUB」的圖片搜尋結果">
            <a:extLst>
              <a:ext uri="{FF2B5EF4-FFF2-40B4-BE49-F238E27FC236}">
                <a16:creationId xmlns:a16="http://schemas.microsoft.com/office/drawing/2014/main" id="{2CEFDD76-087D-D94A-AA00-49F6793171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75938" y1="49375" x2="75938" y2="49375"/>
                        <a14:foregroundMark x1="70469" y1="79375" x2="70469" y2="79375"/>
                        <a14:foregroundMark x1="55625" y1="74792" x2="55625" y2="74792"/>
                        <a14:foregroundMark x1="52812" y1="72083" x2="52812" y2="72083"/>
                        <a14:foregroundMark x1="93594" y1="78542" x2="93594" y2="78542"/>
                        <a14:foregroundMark x1="96406" y1="70208" x2="96406" y2="702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8989" y="3947348"/>
            <a:ext cx="2231202" cy="1699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圓角矩形 6">
            <a:extLst>
              <a:ext uri="{FF2B5EF4-FFF2-40B4-BE49-F238E27FC236}">
                <a16:creationId xmlns:a16="http://schemas.microsoft.com/office/drawing/2014/main" id="{B6C22B9D-17BB-0841-A053-CABE2FB5C110}"/>
              </a:ext>
            </a:extLst>
          </p:cNvPr>
          <p:cNvSpPr/>
          <p:nvPr/>
        </p:nvSpPr>
        <p:spPr>
          <a:xfrm>
            <a:off x="981358" y="2114355"/>
            <a:ext cx="4588036" cy="3741946"/>
          </a:xfrm>
          <a:prstGeom prst="roundRect">
            <a:avLst/>
          </a:prstGeom>
          <a:noFill/>
          <a:ln w="444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" name="圓角矩形 7">
            <a:extLst>
              <a:ext uri="{FF2B5EF4-FFF2-40B4-BE49-F238E27FC236}">
                <a16:creationId xmlns:a16="http://schemas.microsoft.com/office/drawing/2014/main" id="{C3104C60-8AD6-BE4B-930F-F9A5F2CA696C}"/>
              </a:ext>
            </a:extLst>
          </p:cNvPr>
          <p:cNvSpPr/>
          <p:nvPr/>
        </p:nvSpPr>
        <p:spPr>
          <a:xfrm>
            <a:off x="1803778" y="1764493"/>
            <a:ext cx="2808776" cy="699723"/>
          </a:xfrm>
          <a:prstGeom prst="roundRect">
            <a:avLst/>
          </a:prstGeom>
          <a:solidFill>
            <a:schemeClr val="tx2"/>
          </a:solidFill>
          <a:ln w="444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3200"/>
          </a:p>
        </p:txBody>
      </p:sp>
      <p:sp>
        <p:nvSpPr>
          <p:cNvPr id="9" name="圓角矩形 8">
            <a:extLst>
              <a:ext uri="{FF2B5EF4-FFF2-40B4-BE49-F238E27FC236}">
                <a16:creationId xmlns:a16="http://schemas.microsoft.com/office/drawing/2014/main" id="{65177EC1-2CB9-CE45-8B90-265140690E88}"/>
              </a:ext>
            </a:extLst>
          </p:cNvPr>
          <p:cNvSpPr/>
          <p:nvPr/>
        </p:nvSpPr>
        <p:spPr>
          <a:xfrm>
            <a:off x="6465574" y="2114355"/>
            <a:ext cx="4745067" cy="3741946"/>
          </a:xfrm>
          <a:prstGeom prst="roundRect">
            <a:avLst/>
          </a:prstGeom>
          <a:noFill/>
          <a:ln w="444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10" name="圓角矩形 9">
            <a:extLst>
              <a:ext uri="{FF2B5EF4-FFF2-40B4-BE49-F238E27FC236}">
                <a16:creationId xmlns:a16="http://schemas.microsoft.com/office/drawing/2014/main" id="{FD45520A-17F2-6145-9369-2185ECB742AB}"/>
              </a:ext>
            </a:extLst>
          </p:cNvPr>
          <p:cNvSpPr/>
          <p:nvPr/>
        </p:nvSpPr>
        <p:spPr>
          <a:xfrm>
            <a:off x="7386164" y="1758527"/>
            <a:ext cx="2808776" cy="699723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 w="444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320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CF1EA480-A512-D941-ACF7-4B9A506E3977}"/>
              </a:ext>
            </a:extLst>
          </p:cNvPr>
          <p:cNvSpPr/>
          <p:nvPr/>
        </p:nvSpPr>
        <p:spPr>
          <a:xfrm>
            <a:off x="2705464" y="1821966"/>
            <a:ext cx="100540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sz="32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類比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89DF33D9-E2AA-2E46-9448-5A94CECECAA7}"/>
              </a:ext>
            </a:extLst>
          </p:cNvPr>
          <p:cNvSpPr/>
          <p:nvPr/>
        </p:nvSpPr>
        <p:spPr>
          <a:xfrm>
            <a:off x="8287850" y="1821966"/>
            <a:ext cx="1005403" cy="58477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zh-TW" altLang="en-US" sz="32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數位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4F94FE70-1100-0B43-A2B6-5FF4272C29F2}"/>
              </a:ext>
            </a:extLst>
          </p:cNvPr>
          <p:cNvSpPr txBox="1"/>
          <p:nvPr/>
        </p:nvSpPr>
        <p:spPr>
          <a:xfrm>
            <a:off x="-1" y="6611779"/>
            <a:ext cx="98135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C/C++</a:t>
            </a:r>
            <a:r>
              <a:rPr kumimoji="1"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基礎班</a:t>
            </a:r>
            <a:endParaRPr kumimoji="1" lang="zh-TW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43EEAFC1-7C37-4F4F-88C6-28B0F315E495}"/>
              </a:ext>
            </a:extLst>
          </p:cNvPr>
          <p:cNvSpPr txBox="1"/>
          <p:nvPr/>
        </p:nvSpPr>
        <p:spPr>
          <a:xfrm>
            <a:off x="11622613" y="6611779"/>
            <a:ext cx="569387" cy="24622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zh-TW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李耕銘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A606DBB7-9CEA-6B41-8870-A0507A2F23A1}"/>
              </a:ext>
            </a:extLst>
          </p:cNvPr>
          <p:cNvSpPr/>
          <p:nvPr/>
        </p:nvSpPr>
        <p:spPr>
          <a:xfrm>
            <a:off x="1927961" y="2464997"/>
            <a:ext cx="2560408" cy="113249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285750" indent="-285750">
              <a:lnSpc>
                <a:spcPct val="150000"/>
              </a:lnSpc>
              <a:buSzPts val="3200"/>
              <a:buFont typeface="Arial" panose="020B0604020202020204" pitchFamily="34" charset="0"/>
              <a:buChar char="•"/>
            </a:pPr>
            <a:r>
              <a:rPr lang="zh-TW" altLang="en-US" sz="2400" dirty="0">
                <a:solidFill>
                  <a:srgbClr val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連續時間訊號</a:t>
            </a:r>
            <a:endParaRPr lang="en-US" altLang="zh-TW" sz="2400" dirty="0">
              <a:solidFill>
                <a:srgbClr val="00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SzPts val="3200"/>
              <a:buFont typeface="Arial" panose="020B0604020202020204" pitchFamily="34" charset="0"/>
              <a:buChar char="•"/>
            </a:pPr>
            <a:r>
              <a:rPr lang="zh-TW" altLang="en-US" sz="2400" dirty="0">
                <a:solidFill>
                  <a:srgbClr val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隨時間改變</a:t>
            </a:r>
          </a:p>
        </p:txBody>
      </p:sp>
      <p:sp>
        <p:nvSpPr>
          <p:cNvPr id="21" name="手繪多邊形 20">
            <a:extLst>
              <a:ext uri="{FF2B5EF4-FFF2-40B4-BE49-F238E27FC236}">
                <a16:creationId xmlns:a16="http://schemas.microsoft.com/office/drawing/2014/main" id="{60F698C2-2B58-CF4F-A6FB-5A53B64E4F02}"/>
              </a:ext>
            </a:extLst>
          </p:cNvPr>
          <p:cNvSpPr/>
          <p:nvPr/>
        </p:nvSpPr>
        <p:spPr>
          <a:xfrm>
            <a:off x="981356" y="3947348"/>
            <a:ext cx="2560407" cy="1267589"/>
          </a:xfrm>
          <a:custGeom>
            <a:avLst/>
            <a:gdLst>
              <a:gd name="connsiteX0" fmla="*/ 0 w 1939636"/>
              <a:gd name="connsiteY0" fmla="*/ 720534 h 1358479"/>
              <a:gd name="connsiteX1" fmla="*/ 249381 w 1939636"/>
              <a:gd name="connsiteY1" fmla="*/ 97 h 1358479"/>
              <a:gd name="connsiteX2" fmla="*/ 471054 w 1939636"/>
              <a:gd name="connsiteY2" fmla="*/ 762097 h 1358479"/>
              <a:gd name="connsiteX3" fmla="*/ 706581 w 1939636"/>
              <a:gd name="connsiteY3" fmla="*/ 1357843 h 1358479"/>
              <a:gd name="connsiteX4" fmla="*/ 886691 w 1939636"/>
              <a:gd name="connsiteY4" fmla="*/ 651261 h 1358479"/>
              <a:gd name="connsiteX5" fmla="*/ 1108363 w 1939636"/>
              <a:gd name="connsiteY5" fmla="*/ 27806 h 1358479"/>
              <a:gd name="connsiteX6" fmla="*/ 1399309 w 1939636"/>
              <a:gd name="connsiteY6" fmla="*/ 1316279 h 1358479"/>
              <a:gd name="connsiteX7" fmla="*/ 1717963 w 1939636"/>
              <a:gd name="connsiteY7" fmla="*/ 83225 h 1358479"/>
              <a:gd name="connsiteX8" fmla="*/ 1939636 w 1939636"/>
              <a:gd name="connsiteY8" fmla="*/ 360316 h 13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39636" h="1358479">
                <a:moveTo>
                  <a:pt x="0" y="720534"/>
                </a:moveTo>
                <a:cubicBezTo>
                  <a:pt x="85436" y="356852"/>
                  <a:pt x="170872" y="-6830"/>
                  <a:pt x="249381" y="97"/>
                </a:cubicBezTo>
                <a:cubicBezTo>
                  <a:pt x="327890" y="7024"/>
                  <a:pt x="394854" y="535806"/>
                  <a:pt x="471054" y="762097"/>
                </a:cubicBezTo>
                <a:cubicBezTo>
                  <a:pt x="547254" y="988388"/>
                  <a:pt x="637308" y="1376316"/>
                  <a:pt x="706581" y="1357843"/>
                </a:cubicBezTo>
                <a:cubicBezTo>
                  <a:pt x="775854" y="1339370"/>
                  <a:pt x="819727" y="872934"/>
                  <a:pt x="886691" y="651261"/>
                </a:cubicBezTo>
                <a:cubicBezTo>
                  <a:pt x="953655" y="429588"/>
                  <a:pt x="1022927" y="-83030"/>
                  <a:pt x="1108363" y="27806"/>
                </a:cubicBezTo>
                <a:cubicBezTo>
                  <a:pt x="1193799" y="138642"/>
                  <a:pt x="1297709" y="1307043"/>
                  <a:pt x="1399309" y="1316279"/>
                </a:cubicBezTo>
                <a:cubicBezTo>
                  <a:pt x="1500909" y="1325515"/>
                  <a:pt x="1627909" y="242552"/>
                  <a:pt x="1717963" y="83225"/>
                </a:cubicBezTo>
                <a:cubicBezTo>
                  <a:pt x="1808017" y="-76102"/>
                  <a:pt x="1873826" y="142107"/>
                  <a:pt x="1939636" y="360316"/>
                </a:cubicBezTo>
              </a:path>
            </a:pathLst>
          </a:cu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15955942-9A89-7C4D-AC4F-A6E343FAB245}"/>
              </a:ext>
            </a:extLst>
          </p:cNvPr>
          <p:cNvSpPr/>
          <p:nvPr/>
        </p:nvSpPr>
        <p:spPr>
          <a:xfrm>
            <a:off x="7421487" y="2464997"/>
            <a:ext cx="2833239" cy="11324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SzPts val="3200"/>
              <a:buFont typeface="Arial" panose="020B0604020202020204" pitchFamily="34" charset="0"/>
              <a:buChar char="•"/>
            </a:pPr>
            <a:r>
              <a:rPr lang="zh-TW" altLang="en-US" sz="2400" dirty="0">
                <a:solidFill>
                  <a:srgbClr val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離散時間訊號</a:t>
            </a:r>
            <a:endParaRPr lang="en-US" altLang="zh-TW" sz="2400" dirty="0">
              <a:solidFill>
                <a:srgbClr val="00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SzPts val="3200"/>
              <a:buFont typeface="Arial" panose="020B0604020202020204" pitchFamily="34" charset="0"/>
              <a:buChar char="•"/>
            </a:pPr>
            <a:r>
              <a:rPr lang="zh-TW" altLang="en-US" sz="2400" dirty="0">
                <a:solidFill>
                  <a:srgbClr val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類比信號離散化</a:t>
            </a:r>
          </a:p>
        </p:txBody>
      </p:sp>
      <p:grpSp>
        <p:nvGrpSpPr>
          <p:cNvPr id="23" name="群組 22">
            <a:extLst>
              <a:ext uri="{FF2B5EF4-FFF2-40B4-BE49-F238E27FC236}">
                <a16:creationId xmlns:a16="http://schemas.microsoft.com/office/drawing/2014/main" id="{6D2FCB9E-4B4A-2349-9BA9-940E81F70612}"/>
              </a:ext>
            </a:extLst>
          </p:cNvPr>
          <p:cNvGrpSpPr/>
          <p:nvPr/>
        </p:nvGrpSpPr>
        <p:grpSpPr>
          <a:xfrm>
            <a:off x="6465575" y="3960143"/>
            <a:ext cx="2808776" cy="1254793"/>
            <a:chOff x="5408420" y="4618197"/>
            <a:chExt cx="2526252" cy="914400"/>
          </a:xfrm>
        </p:grpSpPr>
        <p:cxnSp>
          <p:nvCxnSpPr>
            <p:cNvPr id="24" name="肘形接點 23">
              <a:extLst>
                <a:ext uri="{FF2B5EF4-FFF2-40B4-BE49-F238E27FC236}">
                  <a16:creationId xmlns:a16="http://schemas.microsoft.com/office/drawing/2014/main" id="{D13EF4EC-0F2B-C848-8E2D-603CC3914ADE}"/>
                </a:ext>
              </a:extLst>
            </p:cNvPr>
            <p:cNvCxnSpPr/>
            <p:nvPr/>
          </p:nvCxnSpPr>
          <p:spPr>
            <a:xfrm>
              <a:off x="5408420" y="4618197"/>
              <a:ext cx="914400" cy="914400"/>
            </a:xfrm>
            <a:prstGeom prst="bentConnector3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肘形接點 24">
              <a:extLst>
                <a:ext uri="{FF2B5EF4-FFF2-40B4-BE49-F238E27FC236}">
                  <a16:creationId xmlns:a16="http://schemas.microsoft.com/office/drawing/2014/main" id="{285685D0-A912-D34A-8640-B3F469F9DE6A}"/>
                </a:ext>
              </a:extLst>
            </p:cNvPr>
            <p:cNvCxnSpPr/>
            <p:nvPr/>
          </p:nvCxnSpPr>
          <p:spPr>
            <a:xfrm>
              <a:off x="7020272" y="4618197"/>
              <a:ext cx="914400" cy="914400"/>
            </a:xfrm>
            <a:prstGeom prst="bentConnector3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直線接點 25">
              <a:extLst>
                <a:ext uri="{FF2B5EF4-FFF2-40B4-BE49-F238E27FC236}">
                  <a16:creationId xmlns:a16="http://schemas.microsoft.com/office/drawing/2014/main" id="{8203EA90-FD92-1543-B027-8CB2EE2EA45A}"/>
                </a:ext>
              </a:extLst>
            </p:cNvPr>
            <p:cNvCxnSpPr/>
            <p:nvPr/>
          </p:nvCxnSpPr>
          <p:spPr>
            <a:xfrm flipH="1">
              <a:off x="6322820" y="4618197"/>
              <a:ext cx="697452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直線接點 26">
              <a:extLst>
                <a:ext uri="{FF2B5EF4-FFF2-40B4-BE49-F238E27FC236}">
                  <a16:creationId xmlns:a16="http://schemas.microsoft.com/office/drawing/2014/main" id="{E268602E-4FF3-C54C-9958-2F7732855FD5}"/>
                </a:ext>
              </a:extLst>
            </p:cNvPr>
            <p:cNvCxnSpPr/>
            <p:nvPr/>
          </p:nvCxnSpPr>
          <p:spPr>
            <a:xfrm>
              <a:off x="6322820" y="4618197"/>
              <a:ext cx="0" cy="9144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28" name="Picture 8" descr="「dvi-d」的圖片搜尋結果">
            <a:extLst>
              <a:ext uri="{FF2B5EF4-FFF2-40B4-BE49-F238E27FC236}">
                <a16:creationId xmlns:a16="http://schemas.microsoft.com/office/drawing/2014/main" id="{F6D505BA-DCD0-7448-B0EC-3106EADAD6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86979" l="8125" r="100000">
                        <a14:backgroundMark x1="87109" y1="25208" x2="87109" y2="25208"/>
                        <a14:backgroundMark x1="92344" y1="58229" x2="92344" y2="58229"/>
                        <a14:backgroundMark x1="96094" y1="50104" x2="96094" y2="5010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6904" y="4249826"/>
            <a:ext cx="2383737" cy="1787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57329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「電腦 0 1」的圖片搜尋結果">
            <a:extLst>
              <a:ext uri="{FF2B5EF4-FFF2-40B4-BE49-F238E27FC236}">
                <a16:creationId xmlns:a16="http://schemas.microsoft.com/office/drawing/2014/main" id="{501C2C22-C863-3A46-ACD8-DB540CB467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9" y="1073399"/>
            <a:ext cx="5147729" cy="4794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「硬碟  二進位」的圖片搜尋結果">
            <a:extLst>
              <a:ext uri="{FF2B5EF4-FFF2-40B4-BE49-F238E27FC236}">
                <a16:creationId xmlns:a16="http://schemas.microsoft.com/office/drawing/2014/main" id="{1DDE12BE-7CD1-7344-B9D2-2992C273C01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2325" y="1073399"/>
            <a:ext cx="7079675" cy="479496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82C713A7-D139-F44F-B6A3-D7EBD4B1956D}"/>
              </a:ext>
            </a:extLst>
          </p:cNvPr>
          <p:cNvSpPr txBox="1"/>
          <p:nvPr/>
        </p:nvSpPr>
        <p:spPr>
          <a:xfrm>
            <a:off x="-1" y="6611779"/>
            <a:ext cx="98135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C/C++</a:t>
            </a:r>
            <a:r>
              <a:rPr kumimoji="1"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基礎班</a:t>
            </a:r>
            <a:endParaRPr kumimoji="1" lang="zh-TW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D7D0D031-E393-3D47-B738-6960DF9BCE3E}"/>
              </a:ext>
            </a:extLst>
          </p:cNvPr>
          <p:cNvSpPr txBox="1"/>
          <p:nvPr/>
        </p:nvSpPr>
        <p:spPr>
          <a:xfrm>
            <a:off x="11622613" y="6611779"/>
            <a:ext cx="569387" cy="24622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zh-TW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李耕銘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85752EEE-FEC2-BD41-B369-EF362DE927E4}"/>
              </a:ext>
            </a:extLst>
          </p:cNvPr>
          <p:cNvSpPr/>
          <p:nvPr/>
        </p:nvSpPr>
        <p:spPr>
          <a:xfrm>
            <a:off x="34722" y="1073399"/>
            <a:ext cx="5114936" cy="4794966"/>
          </a:xfrm>
          <a:prstGeom prst="rect">
            <a:avLst/>
          </a:prstGeom>
          <a:noFill/>
          <a:ln w="1016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179A1AE4-08D2-5144-AE6E-EDF70CB964AB}"/>
              </a:ext>
            </a:extLst>
          </p:cNvPr>
          <p:cNvSpPr/>
          <p:nvPr/>
        </p:nvSpPr>
        <p:spPr>
          <a:xfrm>
            <a:off x="5151587" y="1073399"/>
            <a:ext cx="6994116" cy="4794966"/>
          </a:xfrm>
          <a:prstGeom prst="rect">
            <a:avLst/>
          </a:prstGeom>
          <a:noFill/>
          <a:ln w="1016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2301478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>
            <a:extLst>
              <a:ext uri="{FF2B5EF4-FFF2-40B4-BE49-F238E27FC236}">
                <a16:creationId xmlns:a16="http://schemas.microsoft.com/office/drawing/2014/main" id="{63FD9B93-7E16-2249-8C38-CD3394DA4978}"/>
              </a:ext>
            </a:extLst>
          </p:cNvPr>
          <p:cNvSpPr/>
          <p:nvPr/>
        </p:nvSpPr>
        <p:spPr>
          <a:xfrm>
            <a:off x="0" y="1"/>
            <a:ext cx="12191999" cy="6611776"/>
          </a:xfrm>
          <a:prstGeom prst="rect">
            <a:avLst/>
          </a:prstGeom>
          <a:solidFill>
            <a:schemeClr val="tx2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pic>
        <p:nvPicPr>
          <p:cNvPr id="4" name="Picture 4" descr="「ascii」的圖片搜尋結果">
            <a:extLst>
              <a:ext uri="{FF2B5EF4-FFF2-40B4-BE49-F238E27FC236}">
                <a16:creationId xmlns:a16="http://schemas.microsoft.com/office/drawing/2014/main" id="{0E031110-401F-4043-A68A-BC9FF22955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2711" y="1774000"/>
            <a:ext cx="3311027" cy="2925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「0 1」的圖片搜尋結果">
            <a:extLst>
              <a:ext uri="{FF2B5EF4-FFF2-40B4-BE49-F238E27FC236}">
                <a16:creationId xmlns:a16="http://schemas.microsoft.com/office/drawing/2014/main" id="{0BC310D2-E049-B94F-86A4-86C21EF61D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0480" y="1673716"/>
            <a:ext cx="4398389" cy="309094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「screen」的圖片搜尋結果">
            <a:extLst>
              <a:ext uri="{FF2B5EF4-FFF2-40B4-BE49-F238E27FC236}">
                <a16:creationId xmlns:a16="http://schemas.microsoft.com/office/drawing/2014/main" id="{B6423316-5235-F742-911F-3C8893383E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3739" y="1773997"/>
            <a:ext cx="4718261" cy="2925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C79A399F-E8E8-5049-BCED-718E4169F1FB}"/>
              </a:ext>
            </a:extLst>
          </p:cNvPr>
          <p:cNvSpPr txBox="1"/>
          <p:nvPr/>
        </p:nvSpPr>
        <p:spPr>
          <a:xfrm>
            <a:off x="-1" y="6611779"/>
            <a:ext cx="98135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C/C++</a:t>
            </a:r>
            <a:r>
              <a:rPr kumimoji="1"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基礎班</a:t>
            </a:r>
            <a:endParaRPr kumimoji="1" lang="zh-TW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F30362E3-7F43-0D44-9B22-A6CE56AD4BB0}"/>
              </a:ext>
            </a:extLst>
          </p:cNvPr>
          <p:cNvSpPr txBox="1"/>
          <p:nvPr/>
        </p:nvSpPr>
        <p:spPr>
          <a:xfrm>
            <a:off x="11622613" y="6611779"/>
            <a:ext cx="569387" cy="24622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zh-TW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李耕銘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60BB875F-C59A-4C44-9F94-6E8D598856B3}"/>
              </a:ext>
            </a:extLst>
          </p:cNvPr>
          <p:cNvSpPr/>
          <p:nvPr/>
        </p:nvSpPr>
        <p:spPr>
          <a:xfrm>
            <a:off x="34725" y="1773997"/>
            <a:ext cx="4127984" cy="2925322"/>
          </a:xfrm>
          <a:prstGeom prst="rect">
            <a:avLst/>
          </a:prstGeom>
          <a:noFill/>
          <a:ln w="889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160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0BAFE6AD-12C9-CE48-A097-54A386D0C4D5}"/>
              </a:ext>
            </a:extLst>
          </p:cNvPr>
          <p:cNvSpPr/>
          <p:nvPr/>
        </p:nvSpPr>
        <p:spPr>
          <a:xfrm>
            <a:off x="4160461" y="1773997"/>
            <a:ext cx="3311027" cy="2925322"/>
          </a:xfrm>
          <a:prstGeom prst="rect">
            <a:avLst/>
          </a:prstGeom>
          <a:noFill/>
          <a:ln w="889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160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5DEA82DF-355B-4A4B-AB6A-D4D76BA442A9}"/>
              </a:ext>
            </a:extLst>
          </p:cNvPr>
          <p:cNvSpPr/>
          <p:nvPr/>
        </p:nvSpPr>
        <p:spPr>
          <a:xfrm>
            <a:off x="7471488" y="1773998"/>
            <a:ext cx="4685787" cy="2925322"/>
          </a:xfrm>
          <a:prstGeom prst="rect">
            <a:avLst/>
          </a:prstGeom>
          <a:noFill/>
          <a:ln w="889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1600"/>
          </a:p>
        </p:txBody>
      </p:sp>
      <p:sp>
        <p:nvSpPr>
          <p:cNvPr id="16" name="迴轉箭號 15">
            <a:extLst>
              <a:ext uri="{FF2B5EF4-FFF2-40B4-BE49-F238E27FC236}">
                <a16:creationId xmlns:a16="http://schemas.microsoft.com/office/drawing/2014/main" id="{DA5C3F32-17D2-8948-9F15-5214A9626762}"/>
              </a:ext>
            </a:extLst>
          </p:cNvPr>
          <p:cNvSpPr/>
          <p:nvPr/>
        </p:nvSpPr>
        <p:spPr>
          <a:xfrm flipV="1">
            <a:off x="3417398" y="4835891"/>
            <a:ext cx="1412111" cy="718799"/>
          </a:xfrm>
          <a:prstGeom prst="uturnArrow">
            <a:avLst>
              <a:gd name="adj1" fmla="val 22853"/>
              <a:gd name="adj2" fmla="val 25000"/>
              <a:gd name="adj3" fmla="val 25000"/>
              <a:gd name="adj4" fmla="val 43750"/>
              <a:gd name="adj5" fmla="val 10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17" name="迴轉箭號 16">
            <a:extLst>
              <a:ext uri="{FF2B5EF4-FFF2-40B4-BE49-F238E27FC236}">
                <a16:creationId xmlns:a16="http://schemas.microsoft.com/office/drawing/2014/main" id="{1B555B93-63CE-9F4C-9431-DC38104F2787}"/>
              </a:ext>
            </a:extLst>
          </p:cNvPr>
          <p:cNvSpPr/>
          <p:nvPr/>
        </p:nvSpPr>
        <p:spPr>
          <a:xfrm flipV="1">
            <a:off x="6862122" y="4833164"/>
            <a:ext cx="1412111" cy="718799"/>
          </a:xfrm>
          <a:prstGeom prst="uturnArrow">
            <a:avLst>
              <a:gd name="adj1" fmla="val 22853"/>
              <a:gd name="adj2" fmla="val 25000"/>
              <a:gd name="adj3" fmla="val 25000"/>
              <a:gd name="adj4" fmla="val 43750"/>
              <a:gd name="adj5" fmla="val 10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96693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圖片 11">
            <a:extLst>
              <a:ext uri="{FF2B5EF4-FFF2-40B4-BE49-F238E27FC236}">
                <a16:creationId xmlns:a16="http://schemas.microsoft.com/office/drawing/2014/main" id="{54808311-E07F-054A-8C90-E9AF00715D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6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2" y="-1"/>
            <a:ext cx="12192001" cy="6858001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306B4CD5-1FC1-0948-A8B0-05E00D788709}"/>
              </a:ext>
            </a:extLst>
          </p:cNvPr>
          <p:cNvSpPr txBox="1"/>
          <p:nvPr/>
        </p:nvSpPr>
        <p:spPr>
          <a:xfrm>
            <a:off x="-1" y="6611779"/>
            <a:ext cx="98135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0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C/C++</a:t>
            </a:r>
            <a:r>
              <a:rPr kumimoji="1" lang="zh-CN" altLang="en-US" sz="10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基礎班</a:t>
            </a:r>
            <a:endParaRPr kumimoji="1" lang="zh-TW" altLang="en-US" sz="10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DAB873D4-5593-B042-8EAB-A5B45106F11D}"/>
              </a:ext>
            </a:extLst>
          </p:cNvPr>
          <p:cNvSpPr txBox="1"/>
          <p:nvPr/>
        </p:nvSpPr>
        <p:spPr>
          <a:xfrm>
            <a:off x="11622612" y="6611743"/>
            <a:ext cx="569387" cy="24622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zh-TW" altLang="en-US" sz="10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李耕銘</a:t>
            </a:r>
          </a:p>
        </p:txBody>
      </p:sp>
      <p:sp>
        <p:nvSpPr>
          <p:cNvPr id="13" name="圓角矩形 12">
            <a:extLst>
              <a:ext uri="{FF2B5EF4-FFF2-40B4-BE49-F238E27FC236}">
                <a16:creationId xmlns:a16="http://schemas.microsoft.com/office/drawing/2014/main" id="{A4DBFAC9-33D2-C14F-9161-B3817D710065}"/>
              </a:ext>
            </a:extLst>
          </p:cNvPr>
          <p:cNvSpPr/>
          <p:nvPr/>
        </p:nvSpPr>
        <p:spPr>
          <a:xfrm>
            <a:off x="3323164" y="2914357"/>
            <a:ext cx="5545671" cy="1044525"/>
          </a:xfrm>
          <a:prstGeom prst="roundRect">
            <a:avLst/>
          </a:prstGeom>
          <a:solidFill>
            <a:schemeClr val="bg1">
              <a:alpha val="82000"/>
            </a:schemeClr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EDA5B88-5B1A-1440-B106-FB2694682719}"/>
              </a:ext>
            </a:extLst>
          </p:cNvPr>
          <p:cNvSpPr/>
          <p:nvPr/>
        </p:nvSpPr>
        <p:spPr>
          <a:xfrm>
            <a:off x="3695346" y="3113453"/>
            <a:ext cx="480131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sz="36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二進位如何轉成十進位</a:t>
            </a:r>
          </a:p>
        </p:txBody>
      </p:sp>
    </p:spTree>
    <p:extLst>
      <p:ext uri="{BB962C8B-B14F-4D97-AF65-F5344CB8AC3E}">
        <p14:creationId xmlns:p14="http://schemas.microsoft.com/office/powerpoint/2010/main" val="5002408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不規則四邊形 12">
            <a:extLst>
              <a:ext uri="{FF2B5EF4-FFF2-40B4-BE49-F238E27FC236}">
                <a16:creationId xmlns:a16="http://schemas.microsoft.com/office/drawing/2014/main" id="{831C5757-F895-DE44-B240-D577359A2053}"/>
              </a:ext>
            </a:extLst>
          </p:cNvPr>
          <p:cNvSpPr/>
          <p:nvPr/>
        </p:nvSpPr>
        <p:spPr>
          <a:xfrm>
            <a:off x="2852523" y="-208375"/>
            <a:ext cx="6486950" cy="1118821"/>
          </a:xfrm>
          <a:prstGeom prst="trapezoid">
            <a:avLst/>
          </a:prstGeom>
          <a:solidFill>
            <a:srgbClr val="9449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9C66CC1A-A02F-BA46-B06D-6DD35ABBB794}"/>
              </a:ext>
            </a:extLst>
          </p:cNvPr>
          <p:cNvSpPr/>
          <p:nvPr/>
        </p:nvSpPr>
        <p:spPr>
          <a:xfrm>
            <a:off x="5011406" y="212745"/>
            <a:ext cx="2169184" cy="58477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TW" sz="32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Byte &amp; Bit</a:t>
            </a:r>
            <a:endParaRPr lang="zh-TW" altLang="en-US" sz="3200" b="1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7" name="圓角矩形 16">
            <a:extLst>
              <a:ext uri="{FF2B5EF4-FFF2-40B4-BE49-F238E27FC236}">
                <a16:creationId xmlns:a16="http://schemas.microsoft.com/office/drawing/2014/main" id="{8D50E911-88A9-D940-9748-41CFBE1455EA}"/>
              </a:ext>
            </a:extLst>
          </p:cNvPr>
          <p:cNvSpPr/>
          <p:nvPr/>
        </p:nvSpPr>
        <p:spPr>
          <a:xfrm>
            <a:off x="6473734" y="1825321"/>
            <a:ext cx="4519400" cy="2754405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6" name="圓角矩形 15">
            <a:extLst>
              <a:ext uri="{FF2B5EF4-FFF2-40B4-BE49-F238E27FC236}">
                <a16:creationId xmlns:a16="http://schemas.microsoft.com/office/drawing/2014/main" id="{BBE5E79F-4878-0148-8422-01D53E8929FD}"/>
              </a:ext>
            </a:extLst>
          </p:cNvPr>
          <p:cNvSpPr/>
          <p:nvPr/>
        </p:nvSpPr>
        <p:spPr>
          <a:xfrm>
            <a:off x="1138176" y="1825321"/>
            <a:ext cx="4519400" cy="2754405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B4D26C68-1C59-5445-B061-04DA79228E00}"/>
              </a:ext>
            </a:extLst>
          </p:cNvPr>
          <p:cNvSpPr txBox="1"/>
          <p:nvPr/>
        </p:nvSpPr>
        <p:spPr>
          <a:xfrm>
            <a:off x="-1" y="6611779"/>
            <a:ext cx="98135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C/C++</a:t>
            </a:r>
            <a:r>
              <a:rPr kumimoji="1"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基礎班</a:t>
            </a:r>
            <a:endParaRPr kumimoji="1" lang="zh-TW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E4ECD0BD-04AA-E849-AA55-48C51C2EB509}"/>
              </a:ext>
            </a:extLst>
          </p:cNvPr>
          <p:cNvSpPr txBox="1"/>
          <p:nvPr/>
        </p:nvSpPr>
        <p:spPr>
          <a:xfrm>
            <a:off x="11622613" y="6611779"/>
            <a:ext cx="569387" cy="24622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zh-TW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李耕銘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C6840857-CD5B-C540-9518-9DC3C8D929D5}"/>
              </a:ext>
            </a:extLst>
          </p:cNvPr>
          <p:cNvSpPr/>
          <p:nvPr/>
        </p:nvSpPr>
        <p:spPr>
          <a:xfrm>
            <a:off x="1661854" y="2380176"/>
            <a:ext cx="3472043" cy="1455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Bit </a:t>
            </a: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位元：</a:t>
            </a:r>
            <a:r>
              <a:rPr kumimoji="1"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0 or 1</a:t>
            </a:r>
          </a:p>
          <a:p>
            <a:pPr>
              <a:lnSpc>
                <a:spcPct val="200000"/>
              </a:lnSpc>
            </a:pPr>
            <a:r>
              <a:rPr kumimoji="1"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Bytes</a:t>
            </a: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位元組：八組</a:t>
            </a:r>
            <a:r>
              <a:rPr kumimoji="1"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Bit</a:t>
            </a: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endParaRPr kumimoji="1"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graphicFrame>
        <p:nvGraphicFramePr>
          <p:cNvPr id="12" name="表格 11">
            <a:extLst>
              <a:ext uri="{FF2B5EF4-FFF2-40B4-BE49-F238E27FC236}">
                <a16:creationId xmlns:a16="http://schemas.microsoft.com/office/drawing/2014/main" id="{00BB7292-C340-324F-ADE2-DE410EB990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5145872"/>
              </p:ext>
            </p:extLst>
          </p:nvPr>
        </p:nvGraphicFramePr>
        <p:xfrm>
          <a:off x="2734444" y="5364522"/>
          <a:ext cx="6723112" cy="701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0389">
                  <a:extLst>
                    <a:ext uri="{9D8B030D-6E8A-4147-A177-3AD203B41FA5}">
                      <a16:colId xmlns:a16="http://schemas.microsoft.com/office/drawing/2014/main" val="3807923189"/>
                    </a:ext>
                  </a:extLst>
                </a:gridCol>
                <a:gridCol w="840389">
                  <a:extLst>
                    <a:ext uri="{9D8B030D-6E8A-4147-A177-3AD203B41FA5}">
                      <a16:colId xmlns:a16="http://schemas.microsoft.com/office/drawing/2014/main" val="3118173102"/>
                    </a:ext>
                  </a:extLst>
                </a:gridCol>
                <a:gridCol w="840389">
                  <a:extLst>
                    <a:ext uri="{9D8B030D-6E8A-4147-A177-3AD203B41FA5}">
                      <a16:colId xmlns:a16="http://schemas.microsoft.com/office/drawing/2014/main" val="1379687052"/>
                    </a:ext>
                  </a:extLst>
                </a:gridCol>
                <a:gridCol w="840389">
                  <a:extLst>
                    <a:ext uri="{9D8B030D-6E8A-4147-A177-3AD203B41FA5}">
                      <a16:colId xmlns:a16="http://schemas.microsoft.com/office/drawing/2014/main" val="4237730363"/>
                    </a:ext>
                  </a:extLst>
                </a:gridCol>
                <a:gridCol w="840389">
                  <a:extLst>
                    <a:ext uri="{9D8B030D-6E8A-4147-A177-3AD203B41FA5}">
                      <a16:colId xmlns:a16="http://schemas.microsoft.com/office/drawing/2014/main" val="2668716913"/>
                    </a:ext>
                  </a:extLst>
                </a:gridCol>
                <a:gridCol w="840389">
                  <a:extLst>
                    <a:ext uri="{9D8B030D-6E8A-4147-A177-3AD203B41FA5}">
                      <a16:colId xmlns:a16="http://schemas.microsoft.com/office/drawing/2014/main" val="126944465"/>
                    </a:ext>
                  </a:extLst>
                </a:gridCol>
                <a:gridCol w="840389">
                  <a:extLst>
                    <a:ext uri="{9D8B030D-6E8A-4147-A177-3AD203B41FA5}">
                      <a16:colId xmlns:a16="http://schemas.microsoft.com/office/drawing/2014/main" val="128327419"/>
                    </a:ext>
                  </a:extLst>
                </a:gridCol>
                <a:gridCol w="840389">
                  <a:extLst>
                    <a:ext uri="{9D8B030D-6E8A-4147-A177-3AD203B41FA5}">
                      <a16:colId xmlns:a16="http://schemas.microsoft.com/office/drawing/2014/main" val="1833507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4000" dirty="0"/>
                        <a:t>0</a:t>
                      </a:r>
                      <a:endParaRPr lang="zh-TW" altLang="en-US" sz="4000" dirty="0"/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4000" dirty="0"/>
                        <a:t>1</a:t>
                      </a:r>
                      <a:endParaRPr lang="zh-TW" altLang="en-US" sz="4000" dirty="0"/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4000" dirty="0"/>
                        <a:t>0</a:t>
                      </a:r>
                      <a:endParaRPr lang="zh-TW" altLang="en-US" sz="4000" dirty="0"/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4000" dirty="0"/>
                        <a:t>0</a:t>
                      </a:r>
                      <a:endParaRPr lang="zh-TW" altLang="en-US" sz="4000" dirty="0"/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4000" dirty="0"/>
                        <a:t>1</a:t>
                      </a:r>
                      <a:endParaRPr lang="zh-TW" altLang="en-US" sz="4000" dirty="0"/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4000" dirty="0"/>
                        <a:t>1</a:t>
                      </a:r>
                      <a:endParaRPr lang="zh-TW" altLang="en-US" sz="4000" dirty="0"/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4000" dirty="0"/>
                        <a:t>1</a:t>
                      </a:r>
                      <a:endParaRPr lang="zh-TW" altLang="en-US" sz="4000" dirty="0"/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4000" dirty="0"/>
                        <a:t>1</a:t>
                      </a:r>
                      <a:endParaRPr lang="zh-TW" altLang="en-US" sz="4000" dirty="0"/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3020522"/>
                  </a:ext>
                </a:extLst>
              </a:tr>
            </a:tbl>
          </a:graphicData>
        </a:graphic>
      </p:graphicFrame>
      <p:sp>
        <p:nvSpPr>
          <p:cNvPr id="15" name="文字方塊 14">
            <a:extLst>
              <a:ext uri="{FF2B5EF4-FFF2-40B4-BE49-F238E27FC236}">
                <a16:creationId xmlns:a16="http://schemas.microsoft.com/office/drawing/2014/main" id="{D2F5AA11-832E-6442-837C-092060BE2F84}"/>
              </a:ext>
            </a:extLst>
          </p:cNvPr>
          <p:cNvSpPr txBox="1"/>
          <p:nvPr/>
        </p:nvSpPr>
        <p:spPr>
          <a:xfrm>
            <a:off x="6661866" y="2368128"/>
            <a:ext cx="4143135" cy="1668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位置：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  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C:\User\lkm543\</a:t>
            </a:r>
            <a:r>
              <a:rPr kumimoji="1" lang="en-US" altLang="zh-TW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Destop</a:t>
            </a:r>
            <a:endParaRPr kumimoji="1"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lnSpc>
                <a:spcPct val="200000"/>
              </a:lnSpc>
            </a:pP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大小：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  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26.5 KB (27,169</a:t>
            </a:r>
            <a:r>
              <a:rPr kumimoji="1"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位元組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</a:p>
          <a:p>
            <a:pPr>
              <a:lnSpc>
                <a:spcPct val="200000"/>
              </a:lnSpc>
            </a:pP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磁碟大小：   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28.0 KB (28,672</a:t>
            </a:r>
            <a:r>
              <a:rPr kumimoji="1"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位元組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9309024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1746</TotalTime>
  <Words>989</Words>
  <Application>Microsoft Macintosh PowerPoint</Application>
  <PresentationFormat>寬螢幕</PresentationFormat>
  <Paragraphs>308</Paragraphs>
  <Slides>30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30</vt:i4>
      </vt:variant>
    </vt:vector>
  </HeadingPairs>
  <TitlesOfParts>
    <vt:vector size="36" baseType="lpstr">
      <vt:lpstr>Microsoft JhengHei</vt:lpstr>
      <vt:lpstr>Adobe 繁黑體 Std B</vt:lpstr>
      <vt:lpstr>Arial</vt:lpstr>
      <vt:lpstr>Calibri</vt:lpstr>
      <vt:lpstr>Cambria Math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lkm543@gmail.com</dc:creator>
  <cp:lastModifiedBy>judytsaitpe@yahoo.com.tw</cp:lastModifiedBy>
  <cp:revision>6</cp:revision>
  <dcterms:created xsi:type="dcterms:W3CDTF">2019-11-16T02:52:27Z</dcterms:created>
  <dcterms:modified xsi:type="dcterms:W3CDTF">2019-11-17T08:18:23Z</dcterms:modified>
</cp:coreProperties>
</file>